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tif" ContentType="image/tif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50"/>
  </p:notesMasterIdLst>
  <p:sldIdLst>
    <p:sldId id="316"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09" r:id="rId49"/>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819">
          <p15:clr>
            <a:srgbClr val="A4A3A4"/>
          </p15:clr>
        </p15:guide>
        <p15:guide id="4" orient="horz" pos="3014">
          <p15:clr>
            <a:srgbClr val="A4A3A4"/>
          </p15:clr>
        </p15:guide>
        <p15:guide id="5" orient="horz" pos="279">
          <p15:clr>
            <a:srgbClr val="A4A3A4"/>
          </p15:clr>
        </p15:guide>
        <p15:guide id="6" orient="horz" pos="1736">
          <p15:clr>
            <a:srgbClr val="A4A3A4"/>
          </p15:clr>
        </p15:guide>
        <p15:guide id="7" orient="horz" pos="540" userDrawn="1">
          <p15:clr>
            <a:srgbClr val="A4A3A4"/>
          </p15:clr>
        </p15:guide>
        <p15:guide id="8" orient="horz" pos="325">
          <p15:clr>
            <a:srgbClr val="A4A3A4"/>
          </p15:clr>
        </p15:guide>
        <p15:guide id="9" pos="5536">
          <p15:clr>
            <a:srgbClr val="A4A3A4"/>
          </p15:clr>
        </p15:guide>
        <p15:guide id="10" pos="5174">
          <p15:clr>
            <a:srgbClr val="A4A3A4"/>
          </p15:clr>
        </p15:guide>
        <p15:guide id="11" pos="226">
          <p15:clr>
            <a:srgbClr val="A4A3A4"/>
          </p15:clr>
        </p15:guide>
        <p15:guide id="12" pos="593">
          <p15:clr>
            <a:srgbClr val="A4A3A4"/>
          </p15:clr>
        </p15:guide>
        <p15:guide id="13" pos="669">
          <p15:clr>
            <a:srgbClr val="A4A3A4"/>
          </p15:clr>
        </p15:guide>
        <p15:guide id="14" pos="1037">
          <p15:clr>
            <a:srgbClr val="A4A3A4"/>
          </p15:clr>
        </p15:guide>
        <p15:guide id="15" pos="1122">
          <p15:clr>
            <a:srgbClr val="A4A3A4"/>
          </p15:clr>
        </p15:guide>
        <p15:guide id="16" pos="1482">
          <p15:clr>
            <a:srgbClr val="A4A3A4"/>
          </p15:clr>
        </p15:guide>
        <p15:guide id="17" pos="1558">
          <p15:clr>
            <a:srgbClr val="A4A3A4"/>
          </p15:clr>
        </p15:guide>
        <p15:guide id="18" pos="1938">
          <p15:clr>
            <a:srgbClr val="A4A3A4"/>
          </p15:clr>
        </p15:guide>
        <p15:guide id="19" pos="2015">
          <p15:clr>
            <a:srgbClr val="A4A3A4"/>
          </p15:clr>
        </p15:guide>
        <p15:guide id="20" pos="2381">
          <p15:clr>
            <a:srgbClr val="A4A3A4"/>
          </p15:clr>
        </p15:guide>
        <p15:guide id="21" pos="2463">
          <p15:clr>
            <a:srgbClr val="A4A3A4"/>
          </p15:clr>
        </p15:guide>
        <p15:guide id="22" pos="2834">
          <p15:clr>
            <a:srgbClr val="A4A3A4"/>
          </p15:clr>
        </p15:guide>
        <p15:guide id="23" pos="2930">
          <p15:clr>
            <a:srgbClr val="A4A3A4"/>
          </p15:clr>
        </p15:guide>
        <p15:guide id="24" pos="3288" userDrawn="1">
          <p15:clr>
            <a:srgbClr val="A4A3A4"/>
          </p15:clr>
        </p15:guide>
        <p15:guide id="25" pos="3363">
          <p15:clr>
            <a:srgbClr val="A4A3A4"/>
          </p15:clr>
        </p15:guide>
        <p15:guide id="26" pos="3734">
          <p15:clr>
            <a:srgbClr val="A4A3A4"/>
          </p15:clr>
        </p15:guide>
        <p15:guide id="27" pos="3816" userDrawn="1">
          <p15:clr>
            <a:srgbClr val="A4A3A4"/>
          </p15:clr>
        </p15:guide>
        <p15:guide id="28" pos="4176">
          <p15:clr>
            <a:srgbClr val="A4A3A4"/>
          </p15:clr>
        </p15:guide>
        <p15:guide id="29" pos="4728" userDrawn="1">
          <p15:clr>
            <a:srgbClr val="A4A3A4"/>
          </p15:clr>
        </p15:guide>
        <p15:guide id="30" pos="2304" userDrawn="1">
          <p15:clr>
            <a:srgbClr val="A4A3A4"/>
          </p15:clr>
        </p15:guide>
        <p15:guide id="31" pos="4272">
          <p15:clr>
            <a:srgbClr val="A4A3A4"/>
          </p15:clr>
        </p15:guide>
        <p15:guide id="32" pos="5077">
          <p15:clr>
            <a:srgbClr val="A4A3A4"/>
          </p15:clr>
        </p15:guide>
        <p15:guide id="33" pos="12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ales-McGrath" initials="SW" lastIdx="1" clrIdx="0">
    <p:extLst/>
  </p:cmAuthor>
  <p:cmAuthor id="2" name="Sarah Wales-McGrath" initials="SW [2]" lastIdx="1" clrIdx="1">
    <p:extLst/>
  </p:cmAuthor>
  <p:cmAuthor id="3" name="Molnar, Julie M" initials="MJM" lastIdx="1" clrIdx="2">
    <p:extLst/>
  </p:cmAuthor>
  <p:cmAuthor id="4" name="Pearson Inc." initials="" lastIdx="47" clrIdx="3"/>
  <p:cmAuthor id="5" name="David Clark" initials="DC" lastIdx="135" clrIdx="4">
    <p:extLst/>
  </p:cmAuthor>
  <p:cmAuthor id="6" name="Seth Ditchcreek" initials="SD" lastIdx="6" clrIdx="5">
    <p:extLst/>
  </p:cmAuthor>
  <p:cmAuthor id="7" name="Microsoft Office User" initials="MOU" lastIdx="3" clrIdx="6">
    <p:extLst/>
  </p:cmAuthor>
  <p:cmAuthor id="8" name="Microsoft Office User" initials="MOU [2]" lastIdx="1" clrIdx="7">
    <p:extLst/>
  </p:cmAuthor>
  <p:cmAuthor id="9" name="Microsoft Office User" initials="MOU [3]" lastIdx="1" clrIdx="8">
    <p:extLst/>
  </p:cmAuthor>
  <p:cmAuthor id="10" name="Microsoft Office User" initials="MOU [4]" lastIdx="1" clrIdx="9">
    <p:extLst/>
  </p:cmAuthor>
  <p:cmAuthor id="11" name="Microsoft Office User" initials="MOU [5]" lastIdx="1" clrIdx="10">
    <p:extLst/>
  </p:cmAuthor>
  <p:cmAuthor id="12" name="Microsoft Office User" initials="MOU [6]" lastIdx="1" clrIdx="11">
    <p:extLst/>
  </p:cmAuthor>
  <p:cmAuthor id="13" name="Microsoft Office User" initials="MOU [7]" lastIdx="1" clrIdx="12">
    <p:extLst/>
  </p:cmAuthor>
  <p:cmAuthor id="14" name="Microsoft Office User" initials="MOU [8]" lastIdx="1" clrIdx="13">
    <p:extLst/>
  </p:cmAuthor>
  <p:cmAuthor id="15" name="Microsoft Office User" initials="MOU [9]" lastIdx="1" clrIdx="14">
    <p:extLst/>
  </p:cmAuthor>
  <p:cmAuthor id="16" name="Microsoft Office User" initials="MOU [10]" lastIdx="1" clrIdx="15">
    <p:extLst/>
  </p:cmAuthor>
  <p:cmAuthor id="17" name="Microsoft Office User" initials="MOU [11]" lastIdx="1" clrIdx="16">
    <p:extLst/>
  </p:cmAuthor>
  <p:cmAuthor id="18" name="Microsoft Office User" initials="MOU [12]" lastIdx="1" clrIdx="17">
    <p:extLst/>
  </p:cmAuthor>
  <p:cmAuthor id="19" name="Microsoft Office User" initials="MOU [13]" lastIdx="1" clrIdx="18">
    <p:extLst/>
  </p:cmAuthor>
  <p:cmAuthor id="20" name="Microsoft Office User" initials="MOU [14]" lastIdx="1" clrIdx="19">
    <p:extLst/>
  </p:cmAuthor>
  <p:cmAuthor id="21" name="Microsoft Office User" initials="MOU [15]" lastIdx="1" clrIdx="20">
    <p:extLst/>
  </p:cmAuthor>
  <p:cmAuthor id="22" name="Microsoft Office User" initials="MOU [16]" lastIdx="1" clrIdx="21">
    <p:extLst/>
  </p:cmAuthor>
  <p:cmAuthor id="23" name="Jeremy Schaar" initials="" lastIdx="2" clrIdx="22"/>
  <p:cmAuthor id="24" name="Susan M.  Walker" initials="smw" lastIdx="4" clrIdx="23"/>
  <p:cmAuthor id="25" name="Sanjeev Sharma" initials="SS" lastIdx="15"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C7BF"/>
    <a:srgbClr val="CABAC1"/>
    <a:srgbClr val="F12C3E"/>
    <a:srgbClr val="003359"/>
    <a:srgbClr val="F2F4F8"/>
    <a:srgbClr val="9C7F74"/>
    <a:srgbClr val="F8E5B0"/>
    <a:srgbClr val="FF8E7E"/>
    <a:srgbClr val="FFFFFF"/>
    <a:srgbClr val="E0F4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28" autoAdjust="0"/>
    <p:restoredTop sz="47199" autoAdjust="0"/>
  </p:normalViewPr>
  <p:slideViewPr>
    <p:cSldViewPr snapToGrid="0" showGuides="1">
      <p:cViewPr varScale="1">
        <p:scale>
          <a:sx n="111" d="100"/>
          <a:sy n="111" d="100"/>
        </p:scale>
        <p:origin x="4408" y="184"/>
      </p:cViewPr>
      <p:guideLst>
        <p:guide orient="horz" pos="1620"/>
        <p:guide pos="2880"/>
        <p:guide orient="horz" pos="1819"/>
        <p:guide orient="horz" pos="3014"/>
        <p:guide orient="horz" pos="279"/>
        <p:guide orient="horz" pos="1736"/>
        <p:guide orient="horz" pos="540"/>
        <p:guide orient="horz" pos="325"/>
        <p:guide pos="5536"/>
        <p:guide pos="5174"/>
        <p:guide pos="226"/>
        <p:guide pos="593"/>
        <p:guide pos="669"/>
        <p:guide pos="1037"/>
        <p:guide pos="1122"/>
        <p:guide pos="1482"/>
        <p:guide pos="1558"/>
        <p:guide pos="1938"/>
        <p:guide pos="2015"/>
        <p:guide pos="2381"/>
        <p:guide pos="2463"/>
        <p:guide pos="2834"/>
        <p:guide pos="2930"/>
        <p:guide pos="3288"/>
        <p:guide pos="3363"/>
        <p:guide pos="3734"/>
        <p:guide pos="3816"/>
        <p:guide pos="4176"/>
        <p:guide pos="4728"/>
        <p:guide pos="2304"/>
        <p:guide pos="4272"/>
        <p:guide pos="5077"/>
        <p:guide pos="120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notesViewPr>
    <p:cSldViewPr snapToGrid="0" snapToObjects="1">
      <p:cViewPr varScale="1">
        <p:scale>
          <a:sx n="156" d="100"/>
          <a:sy n="156" d="100"/>
        </p:scale>
        <p:origin x="-640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812A7-FDF3-634D-BDAE-C5CF0D77B04D}" type="datetimeFigureOut">
              <a:rPr lang="en-US" smtClean="0"/>
              <a:t>4/18/17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40642-D2FD-D046-87EF-349296A3D9A8}" type="slidenum">
              <a:rPr lang="en-US" smtClean="0"/>
              <a:t>‹#›</a:t>
            </a:fld>
            <a:endParaRPr lang="en-US"/>
          </a:p>
        </p:txBody>
      </p:sp>
    </p:spTree>
    <p:extLst>
      <p:ext uri="{BB962C8B-B14F-4D97-AF65-F5344CB8AC3E}">
        <p14:creationId xmlns:p14="http://schemas.microsoft.com/office/powerpoint/2010/main" val="87142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ENCOUNTER 17</a:t>
            </a:r>
          </a:p>
          <a:p>
            <a:endParaRPr lang="en-US" sz="1200" b="0" kern="1200" dirty="0" smtClean="0">
              <a:solidFill>
                <a:schemeClr val="tx1"/>
              </a:solidFill>
              <a:effectLst/>
              <a:latin typeface="+mn-lt"/>
              <a:ea typeface="+mn-ea"/>
              <a:cs typeface="+mn-cs"/>
            </a:endParaRPr>
          </a:p>
          <a:p>
            <a:r>
              <a:rPr lang="en-GB" sz="1200" b="0" strike="noStrike" kern="1200" dirty="0" smtClean="0">
                <a:solidFill>
                  <a:schemeClr val="tx1"/>
                </a:solidFill>
                <a:effectLst/>
                <a:latin typeface="+mn-lt"/>
                <a:ea typeface="+mn-ea"/>
                <a:cs typeface="+mn-cs"/>
              </a:rPr>
              <a:t>REVIEW STUDENT PROGRESS</a:t>
            </a:r>
          </a:p>
          <a:p>
            <a:pPr marL="171450" indent="-171450">
              <a:buFont typeface="Arial" charset="0"/>
              <a:buChar char="•"/>
            </a:pPr>
            <a:r>
              <a:rPr lang="en-US" sz="1200" kern="1200" dirty="0" smtClean="0">
                <a:solidFill>
                  <a:schemeClr val="tx1"/>
                </a:solidFill>
                <a:effectLst/>
                <a:latin typeface="+mn-lt"/>
                <a:ea typeface="+mn-ea"/>
                <a:cs typeface="+mn-cs"/>
              </a:rPr>
              <a:t>Check if this is any Student’s first Encounter. If it is, plan time to welcome the Student. </a:t>
            </a:r>
          </a:p>
          <a:p>
            <a:pPr marL="171450" indent="-171450">
              <a:buFont typeface="Arial" charset="0"/>
              <a:buChar char="•"/>
            </a:pPr>
            <a:r>
              <a:rPr lang="en-US" sz="1200" kern="1200" dirty="0" smtClean="0">
                <a:solidFill>
                  <a:schemeClr val="tx1"/>
                </a:solidFill>
                <a:effectLst/>
                <a:latin typeface="+mn-lt"/>
                <a:ea typeface="+mn-ea"/>
                <a:cs typeface="+mn-cs"/>
              </a:rPr>
              <a:t>For other Students, check for last Encounter attendance. </a:t>
            </a:r>
          </a:p>
          <a:p>
            <a:pPr marL="171450" indent="-171450">
              <a:buFont typeface="Arial" charset="0"/>
              <a:buChar char="•"/>
            </a:pPr>
            <a:r>
              <a:rPr lang="en-US" sz="1200" kern="1200" dirty="0" smtClean="0">
                <a:solidFill>
                  <a:schemeClr val="tx1"/>
                </a:solidFill>
                <a:effectLst/>
                <a:latin typeface="+mn-lt"/>
                <a:ea typeface="+mn-ea"/>
                <a:cs typeface="+mn-cs"/>
              </a:rPr>
              <a:t>Check for last Speaking Center attendance and time spent. </a:t>
            </a:r>
          </a:p>
          <a:p>
            <a:pPr marL="171450" indent="-171450">
              <a:buFont typeface="Arial" charset="0"/>
              <a:buChar char="•"/>
            </a:pPr>
            <a:r>
              <a:rPr lang="en-US" sz="1200" kern="1200" dirty="0" smtClean="0">
                <a:solidFill>
                  <a:schemeClr val="tx1"/>
                </a:solidFill>
                <a:effectLst/>
                <a:latin typeface="+mn-lt"/>
                <a:ea typeface="+mn-ea"/>
                <a:cs typeface="+mn-cs"/>
              </a:rPr>
              <a:t>Check that Lesson 3 has been completed. </a:t>
            </a:r>
          </a:p>
          <a:p>
            <a:pPr marL="171450" indent="-171450">
              <a:buFont typeface="Arial" charset="0"/>
              <a:buChar char="•"/>
            </a:pPr>
            <a:r>
              <a:rPr lang="en-US" sz="1200" kern="1200" dirty="0" smtClean="0">
                <a:solidFill>
                  <a:schemeClr val="tx1"/>
                </a:solidFill>
                <a:effectLst/>
                <a:latin typeface="+mn-lt"/>
                <a:ea typeface="+mn-ea"/>
                <a:cs typeface="+mn-cs"/>
              </a:rPr>
              <a:t>Prepare general comments on Student attendance, study habits, and overall progress.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VIDEO SUMMARY</a:t>
            </a:r>
          </a:p>
          <a:p>
            <a:r>
              <a:rPr lang="en-US" sz="1200" kern="1200" dirty="0" err="1" smtClean="0">
                <a:solidFill>
                  <a:schemeClr val="tx1"/>
                </a:solidFill>
                <a:effectLst/>
                <a:latin typeface="+mn-lt"/>
                <a:ea typeface="+mn-ea"/>
                <a:cs typeface="+mn-cs"/>
              </a:rPr>
              <a:t>Shen</a:t>
            </a:r>
            <a:r>
              <a:rPr lang="en-US" sz="1200" kern="1200" dirty="0" smtClean="0">
                <a:solidFill>
                  <a:schemeClr val="tx1"/>
                </a:solidFill>
                <a:effectLst/>
                <a:latin typeface="+mn-lt"/>
                <a:ea typeface="+mn-ea"/>
                <a:cs typeface="+mn-cs"/>
              </a:rPr>
              <a:t> is excited because he has found an agent, and so he decides to take acting classes. Benny thinks they should have dinner to celebrate, and eventually they decide to go out to a bistro.</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At the restaurant, </a:t>
            </a:r>
            <a:r>
              <a:rPr lang="en-US" sz="1200" kern="1200" dirty="0" err="1" smtClean="0">
                <a:solidFill>
                  <a:schemeClr val="tx1"/>
                </a:solidFill>
                <a:effectLst/>
                <a:latin typeface="+mn-lt"/>
                <a:ea typeface="+mn-ea"/>
                <a:cs typeface="+mn-cs"/>
              </a:rPr>
              <a:t>Sofi</a:t>
            </a:r>
            <a:r>
              <a:rPr lang="en-US" sz="1200" kern="1200" dirty="0" smtClean="0">
                <a:solidFill>
                  <a:schemeClr val="tx1"/>
                </a:solidFill>
                <a:effectLst/>
                <a:latin typeface="+mn-lt"/>
                <a:ea typeface="+mn-ea"/>
                <a:cs typeface="+mn-cs"/>
              </a:rPr>
              <a:t> chats with Eli, the only customer, and agrees to cook him something special. </a:t>
            </a:r>
            <a:r>
              <a:rPr lang="en-US" sz="1200" kern="1200" dirty="0" err="1" smtClean="0">
                <a:solidFill>
                  <a:schemeClr val="tx1"/>
                </a:solidFill>
                <a:effectLst/>
                <a:latin typeface="+mn-lt"/>
                <a:ea typeface="+mn-ea"/>
                <a:cs typeface="+mn-cs"/>
              </a:rPr>
              <a:t>Sofi</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Nadi</a:t>
            </a:r>
            <a:r>
              <a:rPr lang="en-US" sz="1200" kern="1200" dirty="0" smtClean="0">
                <a:solidFill>
                  <a:schemeClr val="tx1"/>
                </a:solidFill>
                <a:effectLst/>
                <a:latin typeface="+mn-lt"/>
                <a:ea typeface="+mn-ea"/>
                <a:cs typeface="+mn-cs"/>
              </a:rPr>
              <a:t> make a shopping list.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Todd introduces the Big Boss to the team at The Company </a:t>
            </a:r>
            <a:r>
              <a:rPr lang="en-US" sz="1200" kern="1200" dirty="0" err="1" smtClean="0">
                <a:solidFill>
                  <a:schemeClr val="tx1"/>
                </a:solidFill>
                <a:effectLst/>
                <a:latin typeface="+mn-lt"/>
                <a:ea typeface="+mn-ea"/>
                <a:cs typeface="+mn-cs"/>
              </a:rPr>
              <a:t>Company</a:t>
            </a:r>
            <a:r>
              <a:rPr lang="en-US" sz="1200" kern="1200" dirty="0" smtClean="0">
                <a:solidFill>
                  <a:schemeClr val="tx1"/>
                </a:solidFill>
                <a:effectLst/>
                <a:latin typeface="+mn-lt"/>
                <a:ea typeface="+mn-ea"/>
                <a:cs typeface="+mn-cs"/>
              </a:rPr>
              <a:t>. The team becomes more enthusiastic when they learn that the Big Boss is offering a cash prize for whoever has the best new product idea.</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VOCABULARY OBJECTIVES</a:t>
            </a:r>
          </a:p>
          <a:p>
            <a:pPr marL="171450" indent="-171450">
              <a:buFont typeface="Arial"/>
              <a:buChar char="•"/>
            </a:pPr>
            <a:r>
              <a:rPr lang="en-GB" sz="1200" kern="1200" dirty="0" smtClean="0">
                <a:solidFill>
                  <a:schemeClr val="tx1"/>
                </a:solidFill>
                <a:effectLst/>
                <a:latin typeface="+mn-lt"/>
                <a:ea typeface="+mn-ea"/>
                <a:cs typeface="+mn-cs"/>
              </a:rPr>
              <a:t>Can name some very basic food and drink (</a:t>
            </a:r>
            <a:r>
              <a:rPr lang="en-GB" sz="1200" i="1" kern="1200" dirty="0" smtClean="0">
                <a:solidFill>
                  <a:schemeClr val="tx1"/>
                </a:solidFill>
                <a:effectLst/>
                <a:latin typeface="+mn-lt"/>
                <a:ea typeface="+mn-ea"/>
                <a:cs typeface="+mn-cs"/>
              </a:rPr>
              <a:t>banana; beer; biscuits, chips; coffee; fruit; grape; melon; milk; sandwich; water; wine</a:t>
            </a:r>
            <a:r>
              <a:rPr lang="en-GB" sz="1200" kern="1200" dirty="0" smtClean="0">
                <a:solidFill>
                  <a:schemeClr val="tx1"/>
                </a:solidFill>
                <a:effectLst/>
                <a:latin typeface="+mn-lt"/>
                <a:ea typeface="+mn-ea"/>
                <a:cs typeface="+mn-cs"/>
              </a:rPr>
              <a:t>)</a:t>
            </a:r>
            <a:r>
              <a:rPr lang="en-US" dirty="0" smtClean="0">
                <a:effectLst/>
              </a:rPr>
              <a:t> </a:t>
            </a:r>
          </a:p>
          <a:p>
            <a:pPr marL="171450" indent="-171450">
              <a:buFont typeface="Arial"/>
              <a:buChar char="•"/>
            </a:pPr>
            <a:r>
              <a:rPr lang="en-GB" sz="1200" kern="1200" dirty="0" smtClean="0">
                <a:solidFill>
                  <a:schemeClr val="tx1"/>
                </a:solidFill>
                <a:effectLst/>
                <a:latin typeface="+mn-lt"/>
                <a:ea typeface="+mn-ea"/>
                <a:cs typeface="+mn-cs"/>
              </a:rPr>
              <a:t>Can name some very common places to eat</a:t>
            </a:r>
            <a:r>
              <a:rPr lang="en-US" dirty="0" smtClean="0">
                <a:effectLst/>
              </a:rPr>
              <a:t> (</a:t>
            </a:r>
            <a:r>
              <a:rPr lang="en-US" i="1" dirty="0" smtClean="0">
                <a:effectLst/>
              </a:rPr>
              <a:t>bistro; cafe; diner; pub; restaurant</a:t>
            </a:r>
            <a:r>
              <a:rPr lang="en-US" dirty="0" smtClean="0">
                <a:effectLst/>
              </a:rPr>
              <a:t>)</a:t>
            </a:r>
            <a:endParaRPr lang="en-GB" sz="120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GRAMMAR OBJECTIVES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some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with countable and uncountable nouns with some control (</a:t>
            </a:r>
            <a:r>
              <a:rPr lang="en-US" sz="1200" i="1" kern="1200" dirty="0" smtClean="0">
                <a:solidFill>
                  <a:schemeClr val="tx1"/>
                </a:solidFill>
                <a:effectLst/>
                <a:latin typeface="+mn-lt"/>
                <a:ea typeface="+mn-ea"/>
                <a:cs typeface="+mn-cs"/>
              </a:rPr>
              <a:t>There isn’t any chicken.</a:t>
            </a:r>
            <a:r>
              <a:rPr lang="en-US" sz="1200" kern="1200" dirty="0" smtClean="0">
                <a:solidFill>
                  <a:schemeClr val="tx1"/>
                </a:solidFill>
                <a:effectLst/>
                <a:latin typeface="+mn-lt"/>
                <a:ea typeface="+mn-ea"/>
                <a:cs typeface="+mn-cs"/>
              </a:rPr>
              <a:t>)</a:t>
            </a:r>
          </a:p>
          <a:p>
            <a:pPr marL="171450" indent="-171450">
              <a:buFont typeface="Arial"/>
              <a:buChar cha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can</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could</a:t>
            </a:r>
            <a:r>
              <a:rPr lang="en-US" sz="1200" kern="1200" dirty="0" smtClean="0">
                <a:solidFill>
                  <a:schemeClr val="tx1"/>
                </a:solidFill>
                <a:effectLst/>
                <a:latin typeface="+mn-lt"/>
                <a:ea typeface="+mn-ea"/>
                <a:cs typeface="+mn-cs"/>
              </a:rPr>
              <a:t> to make a basic polite request in a limited way (</a:t>
            </a:r>
            <a:r>
              <a:rPr lang="en-US" sz="1200" i="1" kern="1200" dirty="0" smtClean="0">
                <a:solidFill>
                  <a:schemeClr val="tx1"/>
                </a:solidFill>
                <a:effectLst/>
                <a:latin typeface="+mn-lt"/>
                <a:ea typeface="+mn-ea"/>
                <a:cs typeface="+mn-cs"/>
              </a:rPr>
              <a:t>Could you stay here?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SPEAKING OBJECTIVES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GB" sz="1200" kern="1200" dirty="0" smtClean="0">
                <a:solidFill>
                  <a:schemeClr val="tx1"/>
                </a:solidFill>
                <a:effectLst/>
                <a:latin typeface="+mn-lt"/>
                <a:ea typeface="+mn-ea"/>
                <a:cs typeface="+mn-cs"/>
              </a:rPr>
              <a:t>Can read out a short, rehearsed statement (</a:t>
            </a:r>
            <a:r>
              <a:rPr lang="en-GB" sz="1200" i="1" kern="1200" dirty="0" smtClean="0">
                <a:solidFill>
                  <a:schemeClr val="tx1"/>
                </a:solidFill>
                <a:effectLst/>
                <a:latin typeface="+mn-lt"/>
                <a:ea typeface="+mn-ea"/>
                <a:cs typeface="+mn-cs"/>
              </a:rPr>
              <a:t>I'm here to introduce you to a great man.</a:t>
            </a:r>
            <a:r>
              <a:rPr lang="en-GB"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30340642-D2FD-D046-87EF-349296A3D9A8}" type="slidenum">
              <a:rPr lang="en-US" smtClean="0"/>
              <a:t>1</a:t>
            </a:fld>
            <a:endParaRPr lang="en-US"/>
          </a:p>
        </p:txBody>
      </p:sp>
    </p:spTree>
    <p:extLst>
      <p:ext uri="{BB962C8B-B14F-4D97-AF65-F5344CB8AC3E}">
        <p14:creationId xmlns:p14="http://schemas.microsoft.com/office/powerpoint/2010/main" val="2539212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indent="0">
              <a:buFont typeface="Arial"/>
              <a:buNone/>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Repeat the original activity, but this time with negative statements. The Students have to take it in turns to tell each other the incorrect vocabulary while the other Student corrects it.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#1–4. </a:t>
            </a:r>
            <a:r>
              <a:rPr lang="en-US" i="0" baseline="0" dirty="0" smtClean="0"/>
              <a:t>Reveal the pictures. </a:t>
            </a:r>
            <a:endParaRPr lang="en-US" sz="1200" kern="1200" dirty="0" smtClean="0">
              <a:solidFill>
                <a:schemeClr val="tx1"/>
              </a:solidFill>
              <a:effectLst/>
              <a:latin typeface="+mn-lt"/>
              <a:ea typeface="+mn-ea"/>
              <a:cs typeface="+mn-cs"/>
            </a:endParaRPr>
          </a:p>
          <a:p>
            <a:pPr marL="0" indent="0">
              <a:buFont typeface="Arial" charset="0"/>
              <a:buNone/>
            </a:pPr>
            <a:endParaRPr lang="en-US" i="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10</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a:t>
            </a:r>
            <a:r>
              <a:rPr lang="en-US" sz="1200" b="0" kern="1200" smtClean="0">
                <a:solidFill>
                  <a:schemeClr val="tx1"/>
                </a:solidFill>
                <a:effectLst/>
                <a:latin typeface="+mn-lt"/>
                <a:ea typeface="+mn-ea"/>
                <a:cs typeface="+mn-cs"/>
              </a:rPr>
              <a:t>Drink </a:t>
            </a:r>
            <a:endParaRPr lang="en-US" sz="1200" b="0" kern="1200" dirty="0" smtClean="0">
              <a:solidFill>
                <a:schemeClr val="tx1"/>
              </a:solidFill>
              <a:effectLst/>
              <a:latin typeface="+mn-lt"/>
              <a:ea typeface="+mn-ea"/>
              <a:cs typeface="+mn-cs"/>
            </a:endParaRPr>
          </a:p>
          <a:p>
            <a:pPr marL="0" indent="0">
              <a:buFont typeface="Arial"/>
              <a:buNone/>
            </a:pPr>
            <a:endParaRPr lang="en-US" b="1" baseline="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11</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2.2 Places to Eat (5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pPr marL="171450" indent="-171450">
              <a:buFont typeface="Arial"/>
              <a:buChar char="•"/>
            </a:pPr>
            <a:r>
              <a:rPr lang="en-US" sz="1200" kern="1200" dirty="0" smtClean="0">
                <a:solidFill>
                  <a:schemeClr val="tx1"/>
                </a:solidFill>
                <a:effectLst/>
                <a:latin typeface="+mn-lt"/>
                <a:ea typeface="+mn-ea"/>
                <a:cs typeface="+mn-cs"/>
              </a:rPr>
              <a:t>Can </a:t>
            </a:r>
            <a:r>
              <a:rPr lang="en-GB" sz="1200" kern="1200" dirty="0" smtClean="0">
                <a:solidFill>
                  <a:schemeClr val="tx1"/>
                </a:solidFill>
                <a:effectLst/>
                <a:latin typeface="+mn-lt"/>
                <a:ea typeface="+mn-ea"/>
                <a:cs typeface="+mn-cs"/>
              </a:rPr>
              <a:t>name some very common places to eat</a:t>
            </a:r>
            <a:r>
              <a:rPr lang="en-US" dirty="0" smtClean="0">
                <a:effectLst/>
              </a:rPr>
              <a:t> (</a:t>
            </a:r>
            <a:r>
              <a:rPr lang="en-US" i="1" dirty="0" smtClean="0">
                <a:effectLst/>
              </a:rPr>
              <a:t>bistro; cafe; diner; pub; restaurant</a:t>
            </a:r>
            <a:r>
              <a:rPr lang="en-US" dirty="0" smtClean="0">
                <a:effectLst/>
              </a:rPr>
              <a:t>)</a:t>
            </a:r>
            <a:endParaRPr lang="en-US" sz="1200" kern="1200" dirty="0" smtClean="0">
              <a:solidFill>
                <a:schemeClr val="tx1"/>
              </a:solidFill>
              <a:effectLst/>
              <a:latin typeface="+mn-lt"/>
              <a:ea typeface="+mn-ea"/>
              <a:cs typeface="+mn-cs"/>
            </a:endParaRP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#1. Have a Student read the statements</a:t>
            </a:r>
            <a:r>
              <a:rPr lang="en-US" baseline="0" dirty="0" smtClean="0"/>
              <a:t> and </a:t>
            </a:r>
            <a:r>
              <a:rPr lang="en-US" dirty="0" smtClean="0"/>
              <a:t>question</a:t>
            </a:r>
            <a:r>
              <a:rPr lang="en-US" i="0" dirty="0" smtClean="0"/>
              <a:t>.</a:t>
            </a:r>
            <a:r>
              <a:rPr lang="en-US" i="0" baseline="0" dirty="0" smtClean="0"/>
              <a:t> [</a:t>
            </a:r>
            <a:r>
              <a:rPr lang="en-US" sz="1200" dirty="0" smtClean="0"/>
              <a:t>I’m hungry. I want to have lunch. Come with me. Where shall we go?</a:t>
            </a:r>
            <a:r>
              <a:rPr lang="en-US" i="0" baseline="0" dirty="0" smtClean="0"/>
              <a:t>] </a:t>
            </a:r>
          </a:p>
          <a:p>
            <a:pPr marL="0" indent="0">
              <a:buFont typeface="Arial"/>
              <a:buNone/>
            </a:pPr>
            <a:r>
              <a:rPr lang="en-US" i="0" baseline="0" dirty="0" smtClean="0"/>
              <a:t>#2. Encourage a Student to answer.</a:t>
            </a:r>
          </a:p>
          <a:p>
            <a:pPr marL="0" indent="0">
              <a:buFont typeface="Arial"/>
              <a:buNone/>
            </a:pPr>
            <a:r>
              <a:rPr lang="en-US" i="0" baseline="0" dirty="0" smtClean="0"/>
              <a:t>#3. Reveal the sample answer. [Let’s go to Market Hall.]</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#4. Have a Student read the question</a:t>
            </a:r>
            <a:r>
              <a:rPr lang="en-US" i="0" dirty="0" smtClean="0"/>
              <a:t>.</a:t>
            </a:r>
            <a:r>
              <a:rPr lang="en-US" i="0" baseline="0" dirty="0" smtClean="0"/>
              <a:t> [</a:t>
            </a:r>
            <a:r>
              <a:rPr lang="en-US" sz="1200" dirty="0" smtClean="0"/>
              <a:t>What kind of place is that</a:t>
            </a:r>
            <a:r>
              <a:rPr lang="en-US" i="0" baseline="0" dirty="0" smtClean="0"/>
              <a:t>?] </a:t>
            </a:r>
          </a:p>
          <a:p>
            <a:pPr marL="0" indent="0">
              <a:buFont typeface="Arial"/>
              <a:buNone/>
            </a:pPr>
            <a:r>
              <a:rPr lang="en-US" i="0" baseline="0" dirty="0" smtClean="0"/>
              <a:t>#5. Encourage a Student to answer.</a:t>
            </a:r>
          </a:p>
          <a:p>
            <a:pPr marL="0" indent="0">
              <a:buFont typeface="Arial"/>
              <a:buNone/>
            </a:pPr>
            <a:r>
              <a:rPr lang="en-US" i="0" baseline="0" dirty="0" smtClean="0"/>
              <a:t>#6. Reveal the sample answer. [It’s a diner.]</a:t>
            </a:r>
          </a:p>
          <a:p>
            <a:pPr marL="0" indent="0">
              <a:buFont typeface="Arial"/>
              <a:buNone/>
            </a:pPr>
            <a:endParaRPr lang="en-US" i="0" baseline="0" dirty="0" smtClean="0"/>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a variety of the target vocabulary.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12</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2.2 Places to Eat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#1. Have a Student read the statement</a:t>
            </a:r>
            <a:r>
              <a:rPr lang="en-US" baseline="0" dirty="0" smtClean="0"/>
              <a:t> and </a:t>
            </a:r>
            <a:r>
              <a:rPr lang="en-US" dirty="0" smtClean="0"/>
              <a:t>question</a:t>
            </a:r>
            <a:r>
              <a:rPr lang="en-US" i="0" dirty="0" smtClean="0"/>
              <a:t>.</a:t>
            </a:r>
            <a:r>
              <a:rPr lang="en-US" i="0" baseline="0" dirty="0" smtClean="0"/>
              <a:t> [</a:t>
            </a:r>
            <a:r>
              <a:rPr lang="en-US" sz="1200" dirty="0" smtClean="0"/>
              <a:t>No, I don’t want to go to a diner. Where else can we go?</a:t>
            </a:r>
            <a:r>
              <a:rPr lang="en-US" i="0" baseline="0" dirty="0" smtClean="0"/>
              <a:t>] </a:t>
            </a:r>
          </a:p>
          <a:p>
            <a:pPr marL="0" indent="0">
              <a:buFont typeface="Arial"/>
              <a:buNone/>
            </a:pPr>
            <a:r>
              <a:rPr lang="en-US" i="0" baseline="0" dirty="0" smtClean="0"/>
              <a:t>#2. Encourage a Student to answer with </a:t>
            </a:r>
            <a:r>
              <a:rPr lang="en-GB" sz="1200" kern="1200" dirty="0" smtClean="0">
                <a:solidFill>
                  <a:schemeClr val="tx1"/>
                </a:solidFill>
                <a:effectLst/>
                <a:latin typeface="+mn-lt"/>
                <a:ea typeface="+mn-ea"/>
                <a:cs typeface="+mn-cs"/>
              </a:rPr>
              <a:t>vocabulary for a different place to eat. For example, </a:t>
            </a:r>
            <a:r>
              <a:rPr lang="en-GB" sz="1200" i="0" kern="1200" dirty="0" smtClean="0">
                <a:solidFill>
                  <a:schemeClr val="tx1"/>
                </a:solidFill>
                <a:effectLst/>
                <a:latin typeface="+mn-lt"/>
                <a:ea typeface="+mn-ea"/>
                <a:cs typeface="+mn-cs"/>
              </a:rPr>
              <a:t>restaurant, fast food place, bistro, pub, etc.</a:t>
            </a:r>
            <a:endParaRPr lang="en-US" i="0" baseline="0" dirty="0" smtClean="0"/>
          </a:p>
          <a:p>
            <a:pPr marL="171450" indent="-171450">
              <a:buFont typeface="Arial" charset="0"/>
              <a:buChar char="•"/>
            </a:pPr>
            <a:r>
              <a:rPr lang="en-US" sz="1200" kern="1200" dirty="0" smtClean="0">
                <a:solidFill>
                  <a:schemeClr val="tx1"/>
                </a:solidFill>
                <a:effectLst/>
                <a:latin typeface="+mn-lt"/>
                <a:ea typeface="+mn-ea"/>
                <a:cs typeface="+mn-cs"/>
              </a:rPr>
              <a:t>Continue through this pattern to elicit vocabulary for different places to eat. </a:t>
            </a:r>
          </a:p>
          <a:p>
            <a:pPr marL="0" indent="0">
              <a:buFont typeface="Arial"/>
              <a:buNone/>
            </a:pPr>
            <a:endParaRPr lang="en-US" i="0" baseline="0" dirty="0" smtClean="0"/>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a variety of the target vocabulary.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13</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2.2 Places to Eat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charset="0"/>
              <a:buNone/>
            </a:pPr>
            <a:r>
              <a:rPr lang="en-US" sz="1200" kern="1200" dirty="0" smtClean="0">
                <a:solidFill>
                  <a:schemeClr val="tx1"/>
                </a:solidFill>
                <a:effectLst/>
                <a:latin typeface="+mn-lt"/>
                <a:ea typeface="+mn-ea"/>
                <a:cs typeface="+mn-cs"/>
              </a:rPr>
              <a:t>#1. Concept check by having a Student</a:t>
            </a:r>
            <a:r>
              <a:rPr lang="en-US" sz="1200" kern="1200" baseline="0" dirty="0" smtClean="0">
                <a:solidFill>
                  <a:schemeClr val="tx1"/>
                </a:solidFill>
                <a:effectLst/>
                <a:latin typeface="+mn-lt"/>
                <a:ea typeface="+mn-ea"/>
                <a:cs typeface="+mn-cs"/>
              </a:rPr>
              <a:t> read the question. [</a:t>
            </a:r>
            <a:r>
              <a:rPr lang="en-US" sz="1200" i="0" kern="1200" dirty="0" smtClean="0">
                <a:solidFill>
                  <a:schemeClr val="tx1"/>
                </a:solidFill>
                <a:effectLst/>
                <a:latin typeface="+mn-lt"/>
                <a:ea typeface="+mn-ea"/>
                <a:cs typeface="+mn-cs"/>
              </a:rPr>
              <a:t>What’s your favorite place to eat?]</a:t>
            </a:r>
          </a:p>
          <a:p>
            <a:pPr marL="0" indent="0">
              <a:buFont typeface="Arial" charset="0"/>
              <a:buNone/>
            </a:pPr>
            <a:r>
              <a:rPr lang="en-US" sz="1200" kern="1200" dirty="0" smtClean="0">
                <a:solidFill>
                  <a:schemeClr val="tx1"/>
                </a:solidFill>
                <a:effectLst/>
                <a:latin typeface="+mn-lt"/>
                <a:ea typeface="+mn-ea"/>
                <a:cs typeface="+mn-cs"/>
              </a:rPr>
              <a:t>#2. Encourage the Students to answer</a:t>
            </a:r>
          </a:p>
          <a:p>
            <a:pPr marL="0" indent="0">
              <a:buFont typeface="Arial" charset="0"/>
              <a:buNone/>
            </a:pPr>
            <a:r>
              <a:rPr lang="en-US" sz="1200" kern="1200" dirty="0" smtClean="0">
                <a:solidFill>
                  <a:schemeClr val="tx1"/>
                </a:solidFill>
                <a:effectLst/>
                <a:latin typeface="+mn-lt"/>
                <a:ea typeface="+mn-ea"/>
                <a:cs typeface="+mn-cs"/>
              </a:rPr>
              <a:t>#3. Reveal the sample answer. [a</a:t>
            </a:r>
            <a:r>
              <a:rPr lang="en-US" sz="1200" i="0" kern="1200" dirty="0" smtClean="0">
                <a:solidFill>
                  <a:schemeClr val="tx1"/>
                </a:solidFill>
                <a:effectLst/>
                <a:latin typeface="+mn-lt"/>
                <a:ea typeface="+mn-ea"/>
                <a:cs typeface="+mn-cs"/>
              </a:rPr>
              <a:t> bistro]</a:t>
            </a:r>
          </a:p>
          <a:p>
            <a:pPr marL="0" indent="0">
              <a:buFont typeface="Arial" charset="0"/>
              <a:buNone/>
            </a:pPr>
            <a:endParaRPr lang="en-US" sz="1200" i="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TEACHING TIP</a:t>
            </a:r>
          </a:p>
          <a:p>
            <a:pPr marL="171450" indent="-171450">
              <a:buFont typeface="Arial" panose="020B0604020202020204" pitchFamily="34" charset="0"/>
              <a:buChar char="•"/>
            </a:pPr>
            <a:r>
              <a:rPr lang="en-US" sz="1200" i="0" kern="1200" dirty="0" smtClean="0">
                <a:solidFill>
                  <a:schemeClr val="tx1"/>
                </a:solidFill>
                <a:effectLst/>
                <a:latin typeface="+mn-lt"/>
                <a:ea typeface="+mn-ea"/>
                <a:cs typeface="+mn-cs"/>
              </a:rPr>
              <a:t>Elicit target language from each Student.</a:t>
            </a:r>
            <a:endParaRPr lang="en-US" i="0" dirty="0" smtClean="0">
              <a:effectLst/>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14</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2.2 Places to Eat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Say, “</a:t>
            </a:r>
            <a:r>
              <a:rPr lang="en-US" sz="1200" i="0" kern="1200" dirty="0" smtClean="0">
                <a:solidFill>
                  <a:schemeClr val="tx1"/>
                </a:solidFill>
                <a:effectLst/>
                <a:latin typeface="+mn-lt"/>
                <a:ea typeface="+mn-ea"/>
                <a:cs typeface="+mn-cs"/>
              </a:rPr>
              <a:t>Tell us about a place where you like to eat. Say what kind of place it is and why you like it.”</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Have the Students take turns talking about places to eat. Get feedback in open class by asking the Students to share something they learned about their classmates.</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15</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2.2 Places to </a:t>
            </a:r>
            <a:r>
              <a:rPr lang="en-US" sz="1200" b="0" kern="1200" smtClean="0">
                <a:solidFill>
                  <a:schemeClr val="tx1"/>
                </a:solidFill>
                <a:effectLst/>
                <a:latin typeface="+mn-lt"/>
                <a:ea typeface="+mn-ea"/>
                <a:cs typeface="+mn-cs"/>
              </a:rPr>
              <a:t>Eat </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Optional Extension</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Say, “</a:t>
            </a:r>
            <a:r>
              <a:rPr lang="en-US" sz="1200" i="0" kern="1200" dirty="0" smtClean="0">
                <a:solidFill>
                  <a:schemeClr val="tx1"/>
                </a:solidFill>
                <a:effectLst/>
                <a:latin typeface="+mn-lt"/>
                <a:ea typeface="+mn-ea"/>
                <a:cs typeface="+mn-cs"/>
              </a:rPr>
              <a:t>Tell us about a place where you don’t like to eat. Say what kind of place it is and why you don’t</a:t>
            </a:r>
            <a:r>
              <a:rPr lang="en-US" sz="120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like it.”</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Have the Students take turns talking about places they do not like to eat. Get feedback in open class by asking the Students to share something they learned about their classmates.</a:t>
            </a: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16</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2.2 Places to Eat (5 min)</a:t>
            </a:r>
          </a:p>
          <a:p>
            <a:endParaRPr lang="en-US" b="1" baseline="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17</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3.1 </a:t>
            </a:r>
            <a:r>
              <a:rPr lang="en-GB" sz="1200" b="0" kern="1200" dirty="0" smtClean="0">
                <a:solidFill>
                  <a:schemeClr val="tx1"/>
                </a:solidFill>
                <a:effectLst/>
                <a:latin typeface="+mn-lt"/>
                <a:ea typeface="+mn-ea"/>
                <a:cs typeface="+mn-cs"/>
              </a:rPr>
              <a:t>Some,</a:t>
            </a:r>
            <a:r>
              <a:rPr lang="en-GB" sz="1200" b="0" kern="1200" baseline="0" dirty="0" smtClean="0">
                <a:solidFill>
                  <a:schemeClr val="tx1"/>
                </a:solidFill>
                <a:effectLst/>
                <a:latin typeface="+mn-lt"/>
                <a:ea typeface="+mn-ea"/>
                <a:cs typeface="+mn-cs"/>
              </a:rPr>
              <a:t> A</a:t>
            </a:r>
            <a:r>
              <a:rPr lang="en-GB" sz="1200" b="0" kern="1200" dirty="0" smtClean="0">
                <a:solidFill>
                  <a:schemeClr val="tx1"/>
                </a:solidFill>
                <a:effectLst/>
                <a:latin typeface="+mn-lt"/>
                <a:ea typeface="+mn-ea"/>
                <a:cs typeface="+mn-cs"/>
              </a:rPr>
              <a:t>ny</a:t>
            </a:r>
            <a:r>
              <a:rPr lang="en-US" b="0" dirty="0" smtClean="0"/>
              <a:t> (10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i="0" u="none" strike="noStrike" kern="1200" baseline="0" dirty="0" smtClean="0">
                <a:solidFill>
                  <a:schemeClr val="tx1"/>
                </a:solidFill>
                <a:latin typeface="+mn-lt"/>
                <a:ea typeface="+mn-ea"/>
                <a:cs typeface="+mn-cs"/>
              </a:rPr>
              <a:t>OBJECTIVE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some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with countable and uncountable nouns with some control (</a:t>
            </a:r>
            <a:r>
              <a:rPr lang="en-US" sz="1200" i="1" kern="1200" dirty="0" smtClean="0">
                <a:solidFill>
                  <a:schemeClr val="tx1"/>
                </a:solidFill>
                <a:effectLst/>
                <a:latin typeface="+mn-lt"/>
                <a:ea typeface="+mn-ea"/>
                <a:cs typeface="+mn-cs"/>
              </a:rPr>
              <a:t>There isn’t any chicken.</a:t>
            </a:r>
            <a:r>
              <a:rPr lang="en-US" sz="1200" kern="1200" dirty="0" smtClean="0">
                <a:solidFill>
                  <a:schemeClr val="tx1"/>
                </a:solidFill>
                <a:effectLst/>
                <a:latin typeface="+mn-lt"/>
                <a:ea typeface="+mn-ea"/>
                <a:cs typeface="+mn-cs"/>
              </a:rPr>
              <a:t>)</a:t>
            </a:r>
          </a:p>
          <a:p>
            <a:pPr marL="0" indent="0">
              <a:buFont typeface="Arial"/>
              <a:buNone/>
            </a:pPr>
            <a:endParaRPr lang="en-US" i="0" dirty="0" smtClean="0"/>
          </a:p>
          <a:p>
            <a:pPr marL="0" indent="0">
              <a:buFont typeface="Arial"/>
              <a:buNone/>
            </a:pPr>
            <a:r>
              <a:rPr lang="en-US" i="0" dirty="0" smtClean="0"/>
              <a:t>INSTRUCTIONS</a:t>
            </a:r>
          </a:p>
          <a:p>
            <a:r>
              <a:rPr lang="en-US" sz="1200" kern="1200" dirty="0" smtClean="0">
                <a:solidFill>
                  <a:schemeClr val="tx1"/>
                </a:solidFill>
                <a:effectLst/>
                <a:latin typeface="+mn-lt"/>
                <a:ea typeface="+mn-ea"/>
                <a:cs typeface="+mn-cs"/>
              </a:rPr>
              <a:t>#1. Draw the Students’ attention to the picture of a sandwich.</a:t>
            </a:r>
          </a:p>
          <a:p>
            <a:r>
              <a:rPr lang="en-US" sz="1200" kern="1200" dirty="0" smtClean="0">
                <a:solidFill>
                  <a:schemeClr val="tx1"/>
                </a:solidFill>
                <a:effectLst/>
                <a:latin typeface="+mn-lt"/>
                <a:ea typeface="+mn-ea"/>
                <a:cs typeface="+mn-cs"/>
              </a:rPr>
              <a:t>#2. Have </a:t>
            </a:r>
            <a:r>
              <a:rPr lang="en-US" sz="1200" i="0" kern="1200" dirty="0" smtClean="0">
                <a:solidFill>
                  <a:schemeClr val="tx1"/>
                </a:solidFill>
                <a:effectLst/>
                <a:latin typeface="+mn-lt"/>
                <a:ea typeface="+mn-ea"/>
                <a:cs typeface="+mn-cs"/>
              </a:rPr>
              <a:t>a Student read the question. [What’s this?]</a:t>
            </a:r>
          </a:p>
          <a:p>
            <a:r>
              <a:rPr lang="en-US" sz="1200" i="0" kern="1200" dirty="0" smtClean="0">
                <a:solidFill>
                  <a:schemeClr val="tx1"/>
                </a:solidFill>
                <a:effectLst/>
                <a:latin typeface="+mn-lt"/>
                <a:ea typeface="+mn-ea"/>
                <a:cs typeface="+mn-cs"/>
              </a:rPr>
              <a:t>#3.</a:t>
            </a:r>
            <a:r>
              <a:rPr lang="en-US" sz="1200" i="0" kern="1200" baseline="0" dirty="0" smtClean="0">
                <a:solidFill>
                  <a:schemeClr val="tx1"/>
                </a:solidFill>
                <a:effectLst/>
                <a:latin typeface="+mn-lt"/>
                <a:ea typeface="+mn-ea"/>
                <a:cs typeface="+mn-cs"/>
              </a:rPr>
              <a:t> Encourage the Students to respond. </a:t>
            </a:r>
          </a:p>
          <a:p>
            <a:r>
              <a:rPr lang="en-US" sz="1200" i="0" kern="1200" baseline="0" dirty="0" smtClean="0">
                <a:solidFill>
                  <a:schemeClr val="tx1"/>
                </a:solidFill>
                <a:effectLst/>
                <a:latin typeface="+mn-lt"/>
                <a:ea typeface="+mn-ea"/>
                <a:cs typeface="+mn-cs"/>
              </a:rPr>
              <a:t>#4. Reveal the answer. [</a:t>
            </a:r>
            <a:r>
              <a:rPr lang="en-US" sz="1200" i="0" kern="1200" dirty="0" smtClean="0">
                <a:solidFill>
                  <a:schemeClr val="tx1"/>
                </a:solidFill>
                <a:effectLst/>
                <a:latin typeface="+mn-lt"/>
                <a:ea typeface="+mn-ea"/>
                <a:cs typeface="+mn-cs"/>
              </a:rPr>
              <a:t>It’s a sandwich.]</a:t>
            </a:r>
          </a:p>
          <a:p>
            <a:r>
              <a:rPr lang="en-US" sz="1200" i="0" kern="1200" dirty="0" smtClean="0">
                <a:solidFill>
                  <a:schemeClr val="tx1"/>
                </a:solidFill>
                <a:effectLst/>
                <a:latin typeface="+mn-lt"/>
                <a:ea typeface="+mn-ea"/>
                <a:cs typeface="+mn-cs"/>
              </a:rPr>
              <a:t>#5. Draw the Students’ attention to the word. [have?]</a:t>
            </a:r>
          </a:p>
          <a:p>
            <a:r>
              <a:rPr lang="en-US" sz="1200" i="0" kern="1200" dirty="0" smtClean="0">
                <a:solidFill>
                  <a:schemeClr val="tx1"/>
                </a:solidFill>
                <a:effectLst/>
                <a:latin typeface="+mn-lt"/>
                <a:ea typeface="+mn-ea"/>
                <a:cs typeface="+mn-cs"/>
              </a:rPr>
              <a:t>#6. Elicit</a:t>
            </a:r>
            <a:r>
              <a:rPr lang="en-US" sz="1200" i="0" kern="1200" baseline="0" dirty="0" smtClean="0">
                <a:solidFill>
                  <a:schemeClr val="tx1"/>
                </a:solidFill>
                <a:effectLst/>
                <a:latin typeface="+mn-lt"/>
                <a:ea typeface="+mn-ea"/>
                <a:cs typeface="+mn-cs"/>
              </a:rPr>
              <a:t> the corresponding question.</a:t>
            </a:r>
          </a:p>
          <a:p>
            <a:r>
              <a:rPr lang="en-US" sz="1200" i="0" kern="1200" baseline="0" dirty="0" smtClean="0">
                <a:solidFill>
                  <a:schemeClr val="tx1"/>
                </a:solidFill>
                <a:effectLst/>
                <a:latin typeface="+mn-lt"/>
                <a:ea typeface="+mn-ea"/>
                <a:cs typeface="+mn-cs"/>
              </a:rPr>
              <a:t>#7. Reveal the question. [</a:t>
            </a:r>
            <a:r>
              <a:rPr lang="en-US" sz="1200" i="0" kern="1200" dirty="0" smtClean="0">
                <a:solidFill>
                  <a:schemeClr val="tx1"/>
                </a:solidFill>
                <a:effectLst/>
                <a:latin typeface="+mn-lt"/>
                <a:ea typeface="+mn-ea"/>
                <a:cs typeface="+mn-cs"/>
              </a:rPr>
              <a:t>Do you have a sandwich?]</a:t>
            </a:r>
          </a:p>
          <a:p>
            <a:r>
              <a:rPr lang="en-US" sz="1200" i="0" kern="1200" dirty="0" smtClean="0">
                <a:solidFill>
                  <a:schemeClr val="tx1"/>
                </a:solidFill>
                <a:effectLst/>
                <a:latin typeface="+mn-lt"/>
                <a:ea typeface="+mn-ea"/>
                <a:cs typeface="+mn-cs"/>
              </a:rPr>
              <a:t>#8.</a:t>
            </a:r>
            <a:r>
              <a:rPr lang="en-US" sz="1200" i="0" kern="1200" baseline="0" dirty="0" smtClean="0">
                <a:solidFill>
                  <a:schemeClr val="tx1"/>
                </a:solidFill>
                <a:effectLst/>
                <a:latin typeface="+mn-lt"/>
                <a:ea typeface="+mn-ea"/>
                <a:cs typeface="+mn-cs"/>
              </a:rPr>
              <a:t> Encourage the Students to read the text, filling in the blank to complete the response.</a:t>
            </a:r>
          </a:p>
          <a:p>
            <a:r>
              <a:rPr lang="en-US" sz="1200" i="0" kern="1200" baseline="0" dirty="0" smtClean="0">
                <a:solidFill>
                  <a:schemeClr val="tx1"/>
                </a:solidFill>
                <a:effectLst/>
                <a:latin typeface="+mn-lt"/>
                <a:ea typeface="+mn-ea"/>
                <a:cs typeface="+mn-cs"/>
              </a:rPr>
              <a:t>#9. Reveal the answer. [</a:t>
            </a:r>
            <a:r>
              <a:rPr lang="en-US" sz="1200" i="0" kern="1200" dirty="0" smtClean="0">
                <a:solidFill>
                  <a:schemeClr val="tx1"/>
                </a:solidFill>
                <a:effectLst/>
                <a:latin typeface="+mn-lt"/>
                <a:ea typeface="+mn-ea"/>
                <a:cs typeface="+mn-cs"/>
              </a:rPr>
              <a:t>Yes, I have a sandwich.]</a:t>
            </a:r>
          </a:p>
          <a:p>
            <a:endParaRPr lang="en-US" dirty="0" smtClean="0"/>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18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3.1 </a:t>
            </a:r>
            <a:r>
              <a:rPr lang="en-GB" sz="1200" b="0" kern="1200" dirty="0" smtClean="0">
                <a:solidFill>
                  <a:schemeClr val="tx1"/>
                </a:solidFill>
                <a:effectLst/>
                <a:latin typeface="+mn-lt"/>
                <a:ea typeface="+mn-ea"/>
                <a:cs typeface="+mn-cs"/>
              </a:rPr>
              <a:t>Some,</a:t>
            </a:r>
            <a:r>
              <a:rPr lang="en-GB" sz="1200" b="0" kern="1200" baseline="0" dirty="0" smtClean="0">
                <a:solidFill>
                  <a:schemeClr val="tx1"/>
                </a:solidFill>
                <a:effectLst/>
                <a:latin typeface="+mn-lt"/>
                <a:ea typeface="+mn-ea"/>
                <a:cs typeface="+mn-cs"/>
              </a:rPr>
              <a:t> A</a:t>
            </a:r>
            <a:r>
              <a:rPr lang="en-GB" sz="1200" b="0" kern="1200" dirty="0" smtClean="0">
                <a:solidFill>
                  <a:schemeClr val="tx1"/>
                </a:solidFill>
                <a:effectLst/>
                <a:latin typeface="+mn-lt"/>
                <a:ea typeface="+mn-ea"/>
                <a:cs typeface="+mn-cs"/>
              </a:rPr>
              <a:t>ny</a:t>
            </a:r>
            <a:endParaRPr lang="en-US" b="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indent="0">
              <a:buFont typeface="Arial"/>
              <a:buNone/>
            </a:pPr>
            <a:endParaRPr lang="en-US" i="0" dirty="0" smtClean="0"/>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Draw the Students’ attention to the text and image at the top</a:t>
            </a:r>
            <a:r>
              <a:rPr lang="en-US" sz="1200" kern="1200" baseline="0" dirty="0" smtClean="0">
                <a:solidFill>
                  <a:schemeClr val="tx1"/>
                </a:solidFill>
                <a:effectLst/>
                <a:latin typeface="+mn-lt"/>
                <a:ea typeface="+mn-ea"/>
                <a:cs typeface="+mn-cs"/>
              </a:rPr>
              <a:t> of the screen</a:t>
            </a:r>
            <a:r>
              <a:rPr lang="en-US" sz="1200" kern="1200" dirty="0" smtClean="0">
                <a:solidFill>
                  <a:schemeClr val="tx1"/>
                </a:solidFill>
                <a:effectLst/>
                <a:latin typeface="+mn-lt"/>
                <a:ea typeface="+mn-ea"/>
                <a:cs typeface="+mn-cs"/>
              </a:rPr>
              <a:t>.</a:t>
            </a:r>
          </a:p>
          <a:p>
            <a:r>
              <a:rPr lang="en-US" sz="1200" i="0" kern="1200" dirty="0" smtClean="0">
                <a:solidFill>
                  <a:schemeClr val="tx1"/>
                </a:solidFill>
                <a:effectLst/>
                <a:latin typeface="+mn-lt"/>
                <a:ea typeface="+mn-ea"/>
                <a:cs typeface="+mn-cs"/>
              </a:rPr>
              <a:t>#1. Elicit</a:t>
            </a:r>
            <a:r>
              <a:rPr lang="en-US" sz="1200" i="0" kern="1200" baseline="0" dirty="0" smtClean="0">
                <a:solidFill>
                  <a:schemeClr val="tx1"/>
                </a:solidFill>
                <a:effectLst/>
                <a:latin typeface="+mn-lt"/>
                <a:ea typeface="+mn-ea"/>
                <a:cs typeface="+mn-cs"/>
              </a:rPr>
              <a:t> the corresponding question.</a:t>
            </a:r>
          </a:p>
          <a:p>
            <a:r>
              <a:rPr lang="en-US" sz="1200" i="0" kern="1200" baseline="0" dirty="0" smtClean="0">
                <a:solidFill>
                  <a:schemeClr val="tx1"/>
                </a:solidFill>
                <a:effectLst/>
                <a:latin typeface="+mn-lt"/>
                <a:ea typeface="+mn-ea"/>
                <a:cs typeface="+mn-cs"/>
              </a:rPr>
              <a:t>#2. Reveal the question. [</a:t>
            </a:r>
            <a:r>
              <a:rPr lang="en-US" sz="1200" i="0" kern="1200" dirty="0" smtClean="0">
                <a:solidFill>
                  <a:schemeClr val="tx1"/>
                </a:solidFill>
                <a:effectLst/>
                <a:latin typeface="+mn-lt"/>
                <a:ea typeface="+mn-ea"/>
                <a:cs typeface="+mn-cs"/>
              </a:rPr>
              <a:t>Do you have any water?]</a:t>
            </a:r>
          </a:p>
          <a:p>
            <a:r>
              <a:rPr lang="en-US" sz="1200" i="0" kern="1200" dirty="0" smtClean="0">
                <a:solidFill>
                  <a:schemeClr val="tx1"/>
                </a:solidFill>
                <a:effectLst/>
                <a:latin typeface="+mn-lt"/>
                <a:ea typeface="+mn-ea"/>
                <a:cs typeface="+mn-cs"/>
              </a:rPr>
              <a:t>#3.</a:t>
            </a:r>
            <a:r>
              <a:rPr lang="en-US" sz="1200" i="0" kern="1200" baseline="0" dirty="0" smtClean="0">
                <a:solidFill>
                  <a:schemeClr val="tx1"/>
                </a:solidFill>
                <a:effectLst/>
                <a:latin typeface="+mn-lt"/>
                <a:ea typeface="+mn-ea"/>
                <a:cs typeface="+mn-cs"/>
              </a:rPr>
              <a:t> Encourage the Students to read the text, filling in the blank to complete the response.</a:t>
            </a:r>
          </a:p>
          <a:p>
            <a:r>
              <a:rPr lang="en-US" sz="1200" i="0" kern="1200" baseline="0" dirty="0" smtClean="0">
                <a:solidFill>
                  <a:schemeClr val="tx1"/>
                </a:solidFill>
                <a:effectLst/>
                <a:latin typeface="+mn-lt"/>
                <a:ea typeface="+mn-ea"/>
                <a:cs typeface="+mn-cs"/>
              </a:rPr>
              <a:t>#4. Reveal the answer. [</a:t>
            </a:r>
            <a:r>
              <a:rPr lang="en-US" sz="1200" i="0" kern="1200" dirty="0" smtClean="0">
                <a:solidFill>
                  <a:schemeClr val="tx1"/>
                </a:solidFill>
                <a:effectLst/>
                <a:latin typeface="+mn-lt"/>
                <a:ea typeface="+mn-ea"/>
                <a:cs typeface="+mn-cs"/>
              </a:rPr>
              <a:t>Yes, I do have some water.]</a:t>
            </a:r>
          </a:p>
          <a:p>
            <a:r>
              <a:rPr lang="en-US" sz="1200" i="0" kern="1200" dirty="0" smtClean="0">
                <a:solidFill>
                  <a:schemeClr val="tx1"/>
                </a:solidFill>
                <a:effectLst/>
                <a:latin typeface="+mn-lt"/>
                <a:ea typeface="+mn-ea"/>
                <a:cs typeface="+mn-cs"/>
              </a:rPr>
              <a:t>#5.</a:t>
            </a:r>
            <a:r>
              <a:rPr lang="en-US" sz="1200" i="0" kern="1200" baseline="0" dirty="0" smtClean="0">
                <a:solidFill>
                  <a:schemeClr val="tx1"/>
                </a:solidFill>
                <a:effectLst/>
                <a:latin typeface="+mn-lt"/>
                <a:ea typeface="+mn-ea"/>
                <a:cs typeface="+mn-cs"/>
              </a:rPr>
              <a:t> Encourage the Students to read the text, filling in the blank to complete the response.</a:t>
            </a:r>
          </a:p>
          <a:p>
            <a:r>
              <a:rPr lang="en-US" sz="1200" i="0" kern="1200" baseline="0" dirty="0" smtClean="0">
                <a:solidFill>
                  <a:schemeClr val="tx1"/>
                </a:solidFill>
                <a:effectLst/>
                <a:latin typeface="+mn-lt"/>
                <a:ea typeface="+mn-ea"/>
                <a:cs typeface="+mn-cs"/>
              </a:rPr>
              <a:t>#6. Reveal the answer. [</a:t>
            </a:r>
            <a:r>
              <a:rPr lang="en-US" sz="1200" i="0" kern="1200" dirty="0" smtClean="0">
                <a:solidFill>
                  <a:schemeClr val="tx1"/>
                </a:solidFill>
                <a:effectLst/>
                <a:latin typeface="+mn-lt"/>
                <a:ea typeface="+mn-ea"/>
                <a:cs typeface="+mn-cs"/>
              </a:rPr>
              <a:t>No, I don’t have any water.]</a:t>
            </a:r>
          </a:p>
          <a:p>
            <a:endParaRPr lang="en-US" sz="120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19</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a:t>
            </a:r>
            <a:r>
              <a:rPr lang="en-US" sz="1100" b="0" kern="1200" dirty="0" smtClean="0">
                <a:solidFill>
                  <a:schemeClr val="tx1"/>
                </a:solidFill>
                <a:effectLst/>
                <a:latin typeface="+mn-lt"/>
                <a:ea typeface="+mn-ea"/>
                <a:cs typeface="+mn-cs"/>
              </a:rPr>
              <a:t>STRUCTIONS</a:t>
            </a:r>
            <a:r>
              <a:rPr lang="en-US" sz="1100" b="1" kern="1200" dirty="0" smtClean="0">
                <a:solidFill>
                  <a:schemeClr val="tx1"/>
                </a:solidFill>
                <a:effectLst/>
                <a:latin typeface="+mn-lt"/>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t>This is a warm-up activity and should not be assessed.</a:t>
            </a:r>
          </a:p>
          <a:p>
            <a:pPr marL="171450" indent="-171450">
              <a:buFont typeface="Arial"/>
              <a:buChar char="•"/>
            </a:pPr>
            <a:r>
              <a:rPr lang="en-US" sz="1100" kern="1200" dirty="0" smtClean="0">
                <a:solidFill>
                  <a:schemeClr val="tx1"/>
                </a:solidFill>
                <a:effectLst/>
                <a:latin typeface="+mn-lt"/>
                <a:ea typeface="+mn-ea"/>
                <a:cs typeface="+mn-cs"/>
              </a:rPr>
              <a:t>Introduce yourself to the Students. Then ask each individual Student what his/her name is. Tell the Students:</a:t>
            </a:r>
          </a:p>
          <a:p>
            <a:pPr marL="0" indent="0">
              <a:buFont typeface="Arial"/>
              <a:buNone/>
            </a:pPr>
            <a:endParaRPr lang="en-US" sz="1100" i="0" kern="1200" dirty="0" smtClean="0">
              <a:solidFill>
                <a:schemeClr val="tx1"/>
              </a:solidFill>
              <a:effectLst/>
              <a:latin typeface="+mn-lt"/>
              <a:ea typeface="+mn-ea"/>
              <a:cs typeface="+mn-cs"/>
            </a:endParaRPr>
          </a:p>
          <a:p>
            <a:pPr lvl="1"/>
            <a:r>
              <a:rPr lang="en-US" sz="1100" i="0" kern="1200" dirty="0" smtClean="0">
                <a:solidFill>
                  <a:schemeClr val="tx1"/>
                </a:solidFill>
                <a:effectLst/>
                <a:latin typeface="+mn-lt"/>
                <a:ea typeface="+mn-ea"/>
                <a:cs typeface="+mn-cs"/>
              </a:rPr>
              <a:t>Hello. My name’s _______. What’s your name?</a:t>
            </a:r>
          </a:p>
          <a:p>
            <a:pPr lvl="1"/>
            <a:r>
              <a:rPr lang="en-US" sz="1100" i="0" kern="1200" dirty="0" smtClean="0">
                <a:solidFill>
                  <a:schemeClr val="tx1"/>
                </a:solidFill>
                <a:effectLst/>
                <a:latin typeface="+mn-lt"/>
                <a:ea typeface="+mn-ea"/>
                <a:cs typeface="+mn-cs"/>
              </a:rPr>
              <a:t>Sample Responses: My name’s _______./My name is _______.</a:t>
            </a:r>
          </a:p>
          <a:p>
            <a:pPr lvl="0"/>
            <a:endParaRPr lang="en-US" sz="1100" i="0" kern="1200" dirty="0" smtClean="0">
              <a:solidFill>
                <a:schemeClr val="tx1"/>
              </a:solidFill>
              <a:effectLst/>
              <a:latin typeface="+mn-lt"/>
              <a:ea typeface="+mn-ea"/>
              <a:cs typeface="+mn-cs"/>
            </a:endParaRPr>
          </a:p>
          <a:p>
            <a:pPr lvl="0"/>
            <a:r>
              <a:rPr lang="en-US" sz="1100" i="0" kern="1200" dirty="0" smtClean="0">
                <a:solidFill>
                  <a:schemeClr val="tx1"/>
                </a:solidFill>
                <a:effectLst/>
                <a:latin typeface="+mn-lt"/>
                <a:ea typeface="+mn-ea"/>
                <a:cs typeface="+mn-cs"/>
              </a:rPr>
              <a:t>TEACHING</a:t>
            </a:r>
            <a:r>
              <a:rPr lang="en-US" sz="1100" i="0" kern="1200" baseline="0" dirty="0" smtClean="0">
                <a:solidFill>
                  <a:schemeClr val="tx1"/>
                </a:solidFill>
                <a:effectLst/>
                <a:latin typeface="+mn-lt"/>
                <a:ea typeface="+mn-ea"/>
                <a:cs typeface="+mn-cs"/>
              </a:rPr>
              <a:t> TIPS</a:t>
            </a:r>
          </a:p>
          <a:p>
            <a:pPr marL="171450" lvl="0" indent="-171450">
              <a:buFont typeface="Arial" panose="020B0604020202020204" pitchFamily="34" charset="0"/>
              <a:buChar char="•"/>
            </a:pPr>
            <a:r>
              <a:rPr lang="en-US" sz="1100" i="0" kern="1200" baseline="0" dirty="0" smtClean="0">
                <a:solidFill>
                  <a:schemeClr val="tx1"/>
                </a:solidFill>
                <a:effectLst/>
                <a:latin typeface="+mn-lt"/>
                <a:ea typeface="+mn-ea"/>
                <a:cs typeface="+mn-cs"/>
              </a:rPr>
              <a:t>Ask the Students about their study habits. (i.e., Have you finished your Speaking Center Lessons? How about your Student Manual or Digital Book?)</a:t>
            </a:r>
          </a:p>
          <a:p>
            <a:pPr marL="171450" lvl="0" indent="-171450">
              <a:buFont typeface="Arial" panose="020B0604020202020204" pitchFamily="34" charset="0"/>
              <a:buChar char="•"/>
            </a:pPr>
            <a:r>
              <a:rPr lang="en-US" sz="1100" i="0" kern="1200" baseline="0" dirty="0" smtClean="0">
                <a:solidFill>
                  <a:schemeClr val="tx1"/>
                </a:solidFill>
                <a:effectLst/>
                <a:latin typeface="+mn-lt"/>
                <a:ea typeface="+mn-ea"/>
                <a:cs typeface="+mn-cs"/>
              </a:rPr>
              <a:t>Check for IT issues.</a:t>
            </a:r>
            <a:endParaRPr lang="en-US" sz="1100" i="0" kern="1200" dirty="0" smtClean="0">
              <a:solidFill>
                <a:schemeClr val="tx1"/>
              </a:solidFill>
              <a:effectLst/>
              <a:latin typeface="+mn-lt"/>
              <a:ea typeface="+mn-ea"/>
              <a:cs typeface="+mn-cs"/>
            </a:endParaRPr>
          </a:p>
          <a:p>
            <a:endParaRPr lang="en-US" sz="1100" dirty="0"/>
          </a:p>
        </p:txBody>
      </p:sp>
      <p:sp>
        <p:nvSpPr>
          <p:cNvPr id="4" name="Slide Number Placeholder 3"/>
          <p:cNvSpPr>
            <a:spLocks noGrp="1"/>
          </p:cNvSpPr>
          <p:nvPr>
            <p:ph type="sldNum" sz="quarter" idx="10"/>
          </p:nvPr>
        </p:nvSpPr>
        <p:spPr/>
        <p:txBody>
          <a:bodyPr/>
          <a:lstStyle/>
          <a:p>
            <a:fld id="{30340642-D2FD-D046-87EF-349296A3D9A8}" type="slidenum">
              <a:rPr lang="en-US" smtClean="0"/>
              <a:t>2</a:t>
            </a:fld>
            <a:endParaRPr lang="en-US"/>
          </a:p>
        </p:txBody>
      </p:sp>
    </p:spTree>
    <p:extLst>
      <p:ext uri="{BB962C8B-B14F-4D97-AF65-F5344CB8AC3E}">
        <p14:creationId xmlns:p14="http://schemas.microsoft.com/office/powerpoint/2010/main" val="456835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3.1 </a:t>
            </a:r>
            <a:r>
              <a:rPr lang="en-GB" sz="1200" b="0" kern="1200" dirty="0" smtClean="0">
                <a:solidFill>
                  <a:schemeClr val="tx1"/>
                </a:solidFill>
                <a:effectLst/>
                <a:latin typeface="+mn-lt"/>
                <a:ea typeface="+mn-ea"/>
                <a:cs typeface="+mn-cs"/>
              </a:rPr>
              <a:t>Some,</a:t>
            </a:r>
            <a:r>
              <a:rPr lang="en-GB" sz="1200" b="0" kern="1200" baseline="0" dirty="0" smtClean="0">
                <a:solidFill>
                  <a:schemeClr val="tx1"/>
                </a:solidFill>
                <a:effectLst/>
                <a:latin typeface="+mn-lt"/>
                <a:ea typeface="+mn-ea"/>
                <a:cs typeface="+mn-cs"/>
              </a:rPr>
              <a:t> A</a:t>
            </a:r>
            <a:r>
              <a:rPr lang="en-GB" sz="1200" b="0" kern="1200" dirty="0" smtClean="0">
                <a:solidFill>
                  <a:schemeClr val="tx1"/>
                </a:solidFill>
                <a:effectLst/>
                <a:latin typeface="+mn-lt"/>
                <a:ea typeface="+mn-ea"/>
                <a:cs typeface="+mn-cs"/>
              </a:rPr>
              <a:t>ny</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a:buNone/>
            </a:pPr>
            <a:r>
              <a:rPr lang="en-US" sz="1200" i="0" kern="1200" dirty="0" smtClean="0">
                <a:solidFill>
                  <a:schemeClr val="tx1"/>
                </a:solidFill>
                <a:effectLst/>
                <a:latin typeface="+mn-lt"/>
                <a:ea typeface="+mn-ea"/>
                <a:cs typeface="+mn-cs"/>
              </a:rPr>
              <a:t>#1. Concept Check by drawing the Students’ attention to the sentences,</a:t>
            </a:r>
            <a:r>
              <a:rPr lang="en-US" sz="1200" i="0" kern="1200" baseline="0" dirty="0" smtClean="0">
                <a:solidFill>
                  <a:schemeClr val="tx1"/>
                </a:solidFill>
                <a:effectLst/>
                <a:latin typeface="+mn-lt"/>
                <a:ea typeface="+mn-ea"/>
                <a:cs typeface="+mn-cs"/>
              </a:rPr>
              <a:t> especially the circled words. </a:t>
            </a:r>
            <a:r>
              <a:rPr lang="en-US" sz="1200" i="0" kern="1200" dirty="0" smtClean="0">
                <a:solidFill>
                  <a:schemeClr val="tx1"/>
                </a:solidFill>
                <a:effectLst/>
                <a:latin typeface="+mn-lt"/>
                <a:ea typeface="+mn-ea"/>
                <a:cs typeface="+mn-cs"/>
              </a:rPr>
              <a:t>Ask them, “Why do we say ‘Do you have a sandwich?’ but ‘Do you have any water?’” </a:t>
            </a:r>
          </a:p>
          <a:p>
            <a:pPr marL="171450" indent="-171450">
              <a:buFont typeface="Arial"/>
              <a:buChar char="•"/>
            </a:pPr>
            <a:r>
              <a:rPr lang="en-US" sz="1200" i="0" kern="1200" dirty="0" smtClean="0">
                <a:solidFill>
                  <a:schemeClr val="tx1"/>
                </a:solidFill>
                <a:effectLst/>
                <a:latin typeface="+mn-lt"/>
                <a:ea typeface="+mn-ea"/>
                <a:cs typeface="+mn-cs"/>
              </a:rPr>
              <a:t>Elicit that you can count sandwiches, but not water. </a:t>
            </a:r>
          </a:p>
          <a:p>
            <a:pPr marL="0" indent="0">
              <a:buFont typeface="Arial"/>
              <a:buNone/>
            </a:pPr>
            <a:r>
              <a:rPr lang="en-US" sz="1200" i="0" kern="1200" dirty="0" smtClean="0">
                <a:solidFill>
                  <a:schemeClr val="tx1"/>
                </a:solidFill>
                <a:effectLst/>
                <a:latin typeface="+mn-lt"/>
                <a:ea typeface="+mn-ea"/>
                <a:cs typeface="+mn-cs"/>
              </a:rPr>
              <a:t>#2.</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Draw the Students’ attention to the chart. Explain that</a:t>
            </a:r>
            <a:r>
              <a:rPr lang="en-US" sz="1200" i="0" kern="1200" baseline="0" dirty="0" smtClean="0">
                <a:solidFill>
                  <a:schemeClr val="tx1"/>
                </a:solidFill>
                <a:effectLst/>
                <a:latin typeface="+mn-lt"/>
                <a:ea typeface="+mn-ea"/>
                <a:cs typeface="+mn-cs"/>
              </a:rPr>
              <a:t> the Students will say which food items you can count, and which you cannot.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#3-4. Reveal a word for the Students to determine count/can’t count. [eggs]; reveal the answer (can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#5-6. Reveal a word for the Students to determine count/can’t count. [chips]; reveal the answer (can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#7-8. Reveal a word for the Students to determine count/can’t count. [coffee]; reveal the answer (can’t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#9-10. Reveal a word for the Students to determine count/can’t count. [juice]; reveal the answer (can’t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#11-12. Reveal a word for the Students to determine count/can’t count. [sandwich]; reveal the answer (can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#13-14. Reveal a word for the Students to determine count/can’t count. [water]; reveal the answer (can’t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#15-16. Reveal a word for the Students to determine count/can’t count. [bread]; reveal the answer (can’t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i="0" baseline="0" dirty="0" smtClean="0"/>
              <a:t>#17-18. Reveal a word for the Students to determine count/can’t count. [wine]; reveal the answer (can’t count)</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i="0" baseline="0" dirty="0" smtClean="0"/>
          </a:p>
          <a:p>
            <a:pPr marL="0" indent="0">
              <a:buFont typeface="Arial"/>
              <a:buNone/>
            </a:pPr>
            <a:r>
              <a:rPr lang="en-US" i="0" baseline="0" dirty="0" smtClean="0"/>
              <a:t>TEACHING TIP</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i="0" kern="1200" dirty="0" smtClean="0">
                <a:solidFill>
                  <a:schemeClr val="tx1"/>
                </a:solidFill>
                <a:effectLst/>
                <a:latin typeface="+mn-lt"/>
                <a:ea typeface="+mn-ea"/>
                <a:cs typeface="+mn-cs"/>
              </a:rPr>
              <a:t>Elicit target language from each Student.</a:t>
            </a:r>
            <a:endParaRPr lang="en-US" i="0" dirty="0" smtClean="0">
              <a:effectLst/>
            </a:endParaRPr>
          </a:p>
          <a:p>
            <a:pPr marL="0" indent="0">
              <a:buFont typeface="Arial"/>
              <a:buNone/>
            </a:pPr>
            <a:endParaRPr lang="en-US" i="0" baseline="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20</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3.1 </a:t>
            </a:r>
            <a:r>
              <a:rPr lang="en-GB" sz="1200" b="0" kern="1200" dirty="0" smtClean="0">
                <a:solidFill>
                  <a:schemeClr val="tx1"/>
                </a:solidFill>
                <a:effectLst/>
                <a:latin typeface="+mn-lt"/>
                <a:ea typeface="+mn-ea"/>
                <a:cs typeface="+mn-cs"/>
              </a:rPr>
              <a:t>Some,</a:t>
            </a:r>
            <a:r>
              <a:rPr lang="en-GB" sz="1200" b="0" kern="1200" baseline="0" dirty="0" smtClean="0">
                <a:solidFill>
                  <a:schemeClr val="tx1"/>
                </a:solidFill>
                <a:effectLst/>
                <a:latin typeface="+mn-lt"/>
                <a:ea typeface="+mn-ea"/>
                <a:cs typeface="+mn-cs"/>
              </a:rPr>
              <a:t> A</a:t>
            </a:r>
            <a:r>
              <a:rPr lang="en-GB" sz="1200" b="0" kern="1200" dirty="0" smtClean="0">
                <a:solidFill>
                  <a:schemeClr val="tx1"/>
                </a:solidFill>
                <a:effectLst/>
                <a:latin typeface="+mn-lt"/>
                <a:ea typeface="+mn-ea"/>
                <a:cs typeface="+mn-cs"/>
              </a:rPr>
              <a:t>ny</a:t>
            </a:r>
            <a:r>
              <a:rPr lang="en-US" b="0" dirty="0" smtClean="0"/>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i="0" kern="1200" baseline="0" dirty="0" smtClean="0">
                <a:solidFill>
                  <a:schemeClr val="tx1"/>
                </a:solidFill>
                <a:effectLst/>
                <a:latin typeface="+mn-lt"/>
                <a:ea typeface="+mn-ea"/>
                <a:cs typeface="+mn-cs"/>
              </a:rPr>
              <a:t>Allow six minutes for this slide.</a:t>
            </a:r>
            <a:endParaRPr lang="en-US" sz="1200" b="0" i="0" kern="1200" dirty="0" smtClean="0">
              <a:solidFill>
                <a:schemeClr val="tx1"/>
              </a:solidFill>
              <a:effectLst/>
              <a:latin typeface="+mn-lt"/>
              <a:ea typeface="+mn-ea"/>
              <a:cs typeface="+mn-cs"/>
            </a:endParaRPr>
          </a:p>
          <a:p>
            <a:pPr marL="0" indent="0">
              <a:buFont typeface="Arial"/>
              <a:buNone/>
            </a:pPr>
            <a:endParaRPr lang="en-US" i="0" dirty="0" smtClean="0"/>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The Students take turns asking</a:t>
            </a:r>
            <a:r>
              <a:rPr lang="en-US" sz="1200" kern="1200" baseline="0" dirty="0" smtClean="0">
                <a:solidFill>
                  <a:schemeClr val="tx1"/>
                </a:solidFill>
                <a:effectLst/>
                <a:latin typeface="+mn-lt"/>
                <a:ea typeface="+mn-ea"/>
                <a:cs typeface="+mn-cs"/>
              </a:rPr>
              <a:t> if someone has the items. F</a:t>
            </a:r>
            <a:r>
              <a:rPr lang="en-US" sz="1200" kern="1200" dirty="0" smtClean="0">
                <a:solidFill>
                  <a:schemeClr val="tx1"/>
                </a:solidFill>
                <a:effectLst/>
                <a:latin typeface="+mn-lt"/>
                <a:ea typeface="+mn-ea"/>
                <a:cs typeface="+mn-cs"/>
              </a:rPr>
              <a:t>or example:</a:t>
            </a:r>
          </a:p>
          <a:p>
            <a:pPr marL="0" indent="0">
              <a:buFont typeface="Arial"/>
              <a:buNone/>
            </a:pPr>
            <a:r>
              <a:rPr lang="en-US" sz="1200" kern="1200" dirty="0" smtClean="0">
                <a:solidFill>
                  <a:schemeClr val="tx1"/>
                </a:solidFill>
                <a:effectLst/>
                <a:latin typeface="+mn-lt"/>
                <a:ea typeface="+mn-ea"/>
                <a:cs typeface="+mn-cs"/>
              </a:rPr>
              <a:t>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A: Do you have any water?</a:t>
            </a:r>
          </a:p>
          <a:p>
            <a:r>
              <a:rPr lang="en-US" sz="1200" i="0" kern="1200" dirty="0" smtClean="0">
                <a:solidFill>
                  <a:schemeClr val="tx1"/>
                </a:solidFill>
                <a:effectLst/>
                <a:latin typeface="+mn-lt"/>
                <a:ea typeface="+mn-ea"/>
                <a:cs typeface="+mn-cs"/>
              </a:rPr>
              <a:t>	B: No, I don’t have any water.</a:t>
            </a:r>
          </a:p>
          <a:p>
            <a:r>
              <a:rPr lang="en-US" sz="1200" i="0" kern="1200" dirty="0" smtClean="0">
                <a:solidFill>
                  <a:schemeClr val="tx1"/>
                </a:solidFill>
                <a:effectLst/>
                <a:latin typeface="+mn-lt"/>
                <a:ea typeface="+mn-ea"/>
                <a:cs typeface="+mn-cs"/>
              </a:rPr>
              <a:t> 	B: Do you have any chips?</a:t>
            </a:r>
          </a:p>
          <a:p>
            <a:r>
              <a:rPr lang="en-US" sz="1200" i="0" kern="1200" dirty="0" smtClean="0">
                <a:solidFill>
                  <a:schemeClr val="tx1"/>
                </a:solidFill>
                <a:effectLst/>
                <a:latin typeface="+mn-lt"/>
                <a:ea typeface="+mn-ea"/>
                <a:cs typeface="+mn-cs"/>
              </a:rPr>
              <a:t>	C: Yes, I have some chips.</a:t>
            </a:r>
          </a:p>
        </p:txBody>
      </p:sp>
      <p:sp>
        <p:nvSpPr>
          <p:cNvPr id="4" name="Slide Number Placeholder 3"/>
          <p:cNvSpPr>
            <a:spLocks noGrp="1"/>
          </p:cNvSpPr>
          <p:nvPr>
            <p:ph type="sldNum" sz="quarter" idx="10"/>
          </p:nvPr>
        </p:nvSpPr>
        <p:spPr/>
        <p:txBody>
          <a:bodyPr/>
          <a:lstStyle/>
          <a:p>
            <a:fld id="{30340642-D2FD-D046-87EF-349296A3D9A8}" type="slidenum">
              <a:rPr lang="en-US" smtClean="0"/>
              <a:t>21</a:t>
            </a:fld>
            <a:endParaRPr lang="en-US"/>
          </a:p>
        </p:txBody>
      </p:sp>
    </p:spTree>
    <p:extLst>
      <p:ext uri="{BB962C8B-B14F-4D97-AF65-F5344CB8AC3E}">
        <p14:creationId xmlns:p14="http://schemas.microsoft.com/office/powerpoint/2010/main" val="159565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3.1 </a:t>
            </a:r>
            <a:r>
              <a:rPr lang="en-GB" sz="1200" b="0" kern="1200" dirty="0" smtClean="0">
                <a:solidFill>
                  <a:schemeClr val="tx1"/>
                </a:solidFill>
                <a:effectLst/>
                <a:latin typeface="+mn-lt"/>
                <a:ea typeface="+mn-ea"/>
                <a:cs typeface="+mn-cs"/>
              </a:rPr>
              <a:t>Some,</a:t>
            </a:r>
            <a:r>
              <a:rPr lang="en-GB" sz="1200" b="0" kern="1200" baseline="0" dirty="0" smtClean="0">
                <a:solidFill>
                  <a:schemeClr val="tx1"/>
                </a:solidFill>
                <a:effectLst/>
                <a:latin typeface="+mn-lt"/>
                <a:ea typeface="+mn-ea"/>
                <a:cs typeface="+mn-cs"/>
              </a:rPr>
              <a:t> A</a:t>
            </a:r>
            <a:r>
              <a:rPr lang="en-GB" sz="1200" b="0" kern="1200" dirty="0" smtClean="0">
                <a:solidFill>
                  <a:schemeClr val="tx1"/>
                </a:solidFill>
                <a:effectLst/>
                <a:latin typeface="+mn-lt"/>
                <a:ea typeface="+mn-ea"/>
                <a:cs typeface="+mn-cs"/>
              </a:rPr>
              <a:t>ny</a:t>
            </a:r>
            <a:r>
              <a:rPr lang="en-US" b="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Optional Extension</a:t>
            </a:r>
            <a:endParaRPr lang="en-US" sz="1200" b="0" i="0" kern="1200" dirty="0" smtClean="0">
              <a:solidFill>
                <a:schemeClr val="tx1"/>
              </a:solidFill>
              <a:effectLst/>
              <a:latin typeface="+mn-lt"/>
              <a:ea typeface="+mn-ea"/>
              <a:cs typeface="+mn-cs"/>
            </a:endParaRPr>
          </a:p>
          <a:p>
            <a:pPr marL="0" indent="0">
              <a:buFont typeface="Arial"/>
              <a:buNone/>
            </a:pPr>
            <a:endParaRPr lang="en-US" i="0" dirty="0" smtClean="0"/>
          </a:p>
          <a:p>
            <a:pPr marL="0" indent="0">
              <a:buFont typeface="Arial"/>
              <a:buNone/>
            </a:pPr>
            <a:r>
              <a:rPr lang="en-US" i="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Ask the Students to continue asking each other if they have various things, such as items of clothing, kinds of food or drink, or school materials.</a:t>
            </a:r>
          </a:p>
        </p:txBody>
      </p:sp>
      <p:sp>
        <p:nvSpPr>
          <p:cNvPr id="4" name="Slide Number Placeholder 3"/>
          <p:cNvSpPr>
            <a:spLocks noGrp="1"/>
          </p:cNvSpPr>
          <p:nvPr>
            <p:ph type="sldNum" sz="quarter" idx="10"/>
          </p:nvPr>
        </p:nvSpPr>
        <p:spPr/>
        <p:txBody>
          <a:bodyPr/>
          <a:lstStyle/>
          <a:p>
            <a:fld id="{30340642-D2FD-D046-87EF-349296A3D9A8}" type="slidenum">
              <a:rPr lang="en-US" smtClean="0"/>
              <a:t>22</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t>3.1 </a:t>
            </a:r>
            <a:r>
              <a:rPr lang="en-GB" sz="1200" b="0" kern="1200" dirty="0" smtClean="0">
                <a:solidFill>
                  <a:schemeClr val="tx1"/>
                </a:solidFill>
                <a:effectLst/>
                <a:latin typeface="+mn-lt"/>
                <a:ea typeface="+mn-ea"/>
                <a:cs typeface="+mn-cs"/>
              </a:rPr>
              <a:t>Some,</a:t>
            </a:r>
            <a:r>
              <a:rPr lang="en-GB" sz="1200" b="0" kern="1200" baseline="0" dirty="0" smtClean="0">
                <a:solidFill>
                  <a:schemeClr val="tx1"/>
                </a:solidFill>
                <a:effectLst/>
                <a:latin typeface="+mn-lt"/>
                <a:ea typeface="+mn-ea"/>
                <a:cs typeface="+mn-cs"/>
              </a:rPr>
              <a:t> A</a:t>
            </a:r>
            <a:r>
              <a:rPr lang="en-GB" sz="1200" b="0" kern="1200" dirty="0" smtClean="0">
                <a:solidFill>
                  <a:schemeClr val="tx1"/>
                </a:solidFill>
                <a:effectLst/>
                <a:latin typeface="+mn-lt"/>
                <a:ea typeface="+mn-ea"/>
                <a:cs typeface="+mn-cs"/>
              </a:rPr>
              <a:t>ny</a:t>
            </a:r>
            <a:endParaRPr lang="en-US" b="0" dirty="0" smtClean="0"/>
          </a:p>
          <a:p>
            <a:endParaRPr lang="en-US" b="1" baseline="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23</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r>
              <a:rPr lang="en-US" b="0" dirty="0" smtClean="0"/>
              <a:t> (10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i="0" u="none" strike="noStrike" kern="1200" baseline="0" dirty="0" smtClean="0">
                <a:solidFill>
                  <a:schemeClr val="tx1"/>
                </a:solidFill>
                <a:latin typeface="+mn-lt"/>
                <a:ea typeface="+mn-ea"/>
                <a:cs typeface="+mn-cs"/>
              </a:rPr>
              <a:t>OBJECTIVE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can</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could</a:t>
            </a:r>
            <a:r>
              <a:rPr lang="en-US" sz="1200" kern="1200" dirty="0" smtClean="0">
                <a:solidFill>
                  <a:schemeClr val="tx1"/>
                </a:solidFill>
                <a:effectLst/>
                <a:latin typeface="+mn-lt"/>
                <a:ea typeface="+mn-ea"/>
                <a:cs typeface="+mn-cs"/>
              </a:rPr>
              <a:t> to make a basic polite request in a limited way (</a:t>
            </a:r>
            <a:r>
              <a:rPr lang="en-US" sz="1200" i="1" kern="1200" dirty="0" smtClean="0">
                <a:solidFill>
                  <a:schemeClr val="tx1"/>
                </a:solidFill>
                <a:effectLst/>
                <a:latin typeface="+mn-lt"/>
                <a:ea typeface="+mn-ea"/>
                <a:cs typeface="+mn-cs"/>
              </a:rPr>
              <a:t>Could you stay here?</a:t>
            </a:r>
            <a:r>
              <a:rPr lang="en-US" sz="1200" kern="1200" dirty="0" smtClean="0">
                <a:solidFill>
                  <a:schemeClr val="tx1"/>
                </a:solidFill>
                <a:effectLst/>
                <a:latin typeface="+mn-lt"/>
                <a:ea typeface="+mn-ea"/>
                <a:cs typeface="+mn-cs"/>
              </a:rPr>
              <a:t>)</a:t>
            </a:r>
          </a:p>
          <a:p>
            <a:pPr marL="0" indent="0">
              <a:buFont typeface="Arial"/>
              <a:buNone/>
            </a:pPr>
            <a:endParaRPr lang="en-US" i="0" dirty="0" smtClean="0"/>
          </a:p>
          <a:p>
            <a:pPr marL="0" indent="0">
              <a:buFont typeface="Arial"/>
              <a:buNone/>
            </a:pPr>
            <a:r>
              <a:rPr lang="en-US" i="0" dirty="0" smtClean="0"/>
              <a:t>INSTRUCTIONS</a:t>
            </a:r>
          </a:p>
          <a:p>
            <a:r>
              <a:rPr lang="en-US" dirty="0" smtClean="0"/>
              <a:t>#1.</a:t>
            </a:r>
            <a:r>
              <a:rPr lang="en-US" baseline="0" dirty="0" smtClean="0"/>
              <a:t> Have a Student read the statement and question. [You want coffee. What can you ask me?]</a:t>
            </a:r>
          </a:p>
          <a:p>
            <a:r>
              <a:rPr lang="en-US" baseline="0" dirty="0" smtClean="0"/>
              <a:t>#2. Encourage the Students to answer.</a:t>
            </a:r>
          </a:p>
          <a:p>
            <a:r>
              <a:rPr lang="en-US" baseline="0" dirty="0" smtClean="0"/>
              <a:t>#3. Reveal the answer. [Can I have some coffee?]</a:t>
            </a:r>
          </a:p>
          <a:p>
            <a:r>
              <a:rPr lang="en-US" dirty="0" smtClean="0"/>
              <a:t>#4.</a:t>
            </a:r>
            <a:r>
              <a:rPr lang="en-US" baseline="0" dirty="0" smtClean="0"/>
              <a:t> Have a Student read the question. [What is another way to ask this?]</a:t>
            </a:r>
          </a:p>
          <a:p>
            <a:r>
              <a:rPr lang="en-US" baseline="0" dirty="0" smtClean="0"/>
              <a:t>#5. Encourage the Students to answer.</a:t>
            </a:r>
          </a:p>
          <a:p>
            <a:r>
              <a:rPr lang="en-US" baseline="0" dirty="0" smtClean="0"/>
              <a:t>#6. Reveal the answer. [Could I have some coffee?]</a:t>
            </a:r>
          </a:p>
          <a:p>
            <a:r>
              <a:rPr lang="en-US" sz="1200" i="1" kern="120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24</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r>
              <a:rPr lang="en-US" b="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b="0" dirty="0" smtClean="0"/>
          </a:p>
          <a:p>
            <a:pPr marL="0" indent="0">
              <a:buFont typeface="Arial"/>
              <a:buNone/>
            </a:pPr>
            <a:endParaRPr lang="en-US" i="0" dirty="0" smtClean="0"/>
          </a:p>
          <a:p>
            <a:pPr marL="0" indent="0">
              <a:buFont typeface="Arial"/>
              <a:buNone/>
            </a:pPr>
            <a:r>
              <a:rPr lang="en-US" i="0" dirty="0" smtClean="0"/>
              <a:t>INSTRUCTIONS</a:t>
            </a:r>
          </a:p>
          <a:p>
            <a:pPr marL="0" indent="0">
              <a:buFont typeface="Arial"/>
              <a:buNone/>
            </a:pPr>
            <a:r>
              <a:rPr lang="en-US" i="0" dirty="0" smtClean="0"/>
              <a:t>#1. Have a Student read the question. [Can I have some coffee?]</a:t>
            </a:r>
          </a:p>
          <a:p>
            <a:pPr marL="0" indent="0">
              <a:buFont typeface="Arial"/>
              <a:buNone/>
            </a:pPr>
            <a:r>
              <a:rPr lang="en-US" i="0" dirty="0" smtClean="0"/>
              <a:t>#2. Encourage the</a:t>
            </a:r>
            <a:r>
              <a:rPr lang="en-US" i="0" baseline="0" dirty="0" smtClean="0"/>
              <a:t> Students to read the text and fill in the blank to complete the statement. </a:t>
            </a:r>
          </a:p>
          <a:p>
            <a:pPr marL="0" indent="0">
              <a:buFont typeface="Arial"/>
              <a:buNone/>
            </a:pPr>
            <a:r>
              <a:rPr lang="en-US" i="0" baseline="0" dirty="0" smtClean="0"/>
              <a:t>#3. Reveal the sample answer. [Yes, </a:t>
            </a:r>
            <a:r>
              <a:rPr lang="en-US" i="0" u="none" baseline="0" dirty="0" smtClean="0"/>
              <a:t>here you are.</a:t>
            </a:r>
            <a:r>
              <a:rPr lang="en-US" i="0" baseline="0" dirty="0" smtClean="0"/>
              <a:t>]</a:t>
            </a:r>
            <a:endParaRPr lang="en-US" i="0" dirty="0" smtClean="0"/>
          </a:p>
          <a:p>
            <a:pPr marL="0" indent="0">
              <a:buFont typeface="Arial"/>
              <a:buNone/>
            </a:pPr>
            <a:r>
              <a:rPr lang="en-US" i="0" dirty="0" smtClean="0"/>
              <a:t>#4. Encourage</a:t>
            </a:r>
            <a:r>
              <a:rPr lang="en-US" i="0" baseline="0" dirty="0" smtClean="0"/>
              <a:t> the Students to read the text and fill in the blank to complete the statement. </a:t>
            </a:r>
          </a:p>
          <a:p>
            <a:pPr marL="0" indent="0">
              <a:buFont typeface="Arial"/>
              <a:buNone/>
            </a:pPr>
            <a:r>
              <a:rPr lang="en-US" i="0" baseline="0" dirty="0" smtClean="0"/>
              <a:t>#5. Reveal the sample answer. [No,</a:t>
            </a:r>
            <a:r>
              <a:rPr lang="en-US" i="0" u="none" baseline="0" dirty="0" smtClean="0"/>
              <a:t> sorry. I don’t have any coffee.]</a:t>
            </a:r>
          </a:p>
          <a:p>
            <a:pPr marL="0" indent="0">
              <a:buFont typeface="Arial" charset="0"/>
              <a:buNone/>
            </a:pPr>
            <a:endParaRPr lang="en-US" i="0" dirty="0" smtClean="0">
              <a:effectLst/>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examples of the target structure(s).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charset="0"/>
              <a:buNone/>
            </a:pPr>
            <a:endParaRPr lang="en-US" i="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25</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b="0" dirty="0" smtClean="0"/>
          </a:p>
          <a:p>
            <a:pPr marL="0" indent="0">
              <a:buFont typeface="Arial"/>
              <a:buNone/>
            </a:pPr>
            <a:endParaRPr lang="en-US" i="0" dirty="0" smtClean="0"/>
          </a:p>
          <a:p>
            <a:pPr marL="0" indent="0">
              <a:buFont typeface="Arial"/>
              <a:buNone/>
            </a:pPr>
            <a:r>
              <a:rPr lang="en-US" i="0" dirty="0" smtClean="0"/>
              <a:t>INSTRUCTIONS</a:t>
            </a:r>
          </a:p>
          <a:p>
            <a:pPr marL="0" indent="0">
              <a:buFont typeface="Arial" charset="0"/>
              <a:buNone/>
            </a:pPr>
            <a:r>
              <a:rPr lang="en-US" sz="1200" kern="1200" dirty="0" smtClean="0">
                <a:solidFill>
                  <a:schemeClr val="tx1"/>
                </a:solidFill>
                <a:effectLst/>
                <a:latin typeface="+mn-lt"/>
                <a:ea typeface="+mn-ea"/>
                <a:cs typeface="+mn-cs"/>
              </a:rPr>
              <a:t>#1. Concept check by having a Student read the question. [</a:t>
            </a:r>
            <a:r>
              <a:rPr lang="en-US" sz="1200" i="0" kern="1200" dirty="0" smtClean="0">
                <a:solidFill>
                  <a:schemeClr val="tx1"/>
                </a:solidFill>
                <a:effectLst/>
                <a:latin typeface="+mn-lt"/>
                <a:ea typeface="+mn-ea"/>
                <a:cs typeface="+mn-cs"/>
              </a:rPr>
              <a:t>Is asking with “can” and “could” nicer than asking without “can” and “could”?]</a:t>
            </a:r>
          </a:p>
          <a:p>
            <a:pPr marL="0" indent="0">
              <a:buFont typeface="Arial" charset="0"/>
              <a:buNone/>
            </a:pPr>
            <a:r>
              <a:rPr lang="en-US" sz="1200" kern="1200" dirty="0" smtClean="0">
                <a:solidFill>
                  <a:schemeClr val="tx1"/>
                </a:solidFill>
                <a:effectLst/>
                <a:latin typeface="+mn-lt"/>
                <a:ea typeface="+mn-ea"/>
                <a:cs typeface="+mn-cs"/>
              </a:rPr>
              <a:t>#2. Encourage the Students to answer.</a:t>
            </a:r>
          </a:p>
          <a:p>
            <a:pPr marL="0" indent="0">
              <a:buFont typeface="Arial" charset="0"/>
              <a:buNone/>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Reveal the answer. [</a:t>
            </a:r>
            <a:r>
              <a:rPr lang="en-GB" sz="1200" i="0" kern="1200" dirty="0" smtClean="0">
                <a:solidFill>
                  <a:schemeClr val="tx1"/>
                </a:solidFill>
                <a:effectLst/>
                <a:latin typeface="+mn-lt"/>
                <a:ea typeface="+mn-ea"/>
                <a:cs typeface="+mn-cs"/>
              </a:rPr>
              <a:t>Yes, it is</a:t>
            </a:r>
            <a:r>
              <a:rPr lang="en-GB" sz="1200" i="1" kern="1200" dirty="0" smtClean="0">
                <a:solidFill>
                  <a:schemeClr val="tx1"/>
                </a:solidFill>
                <a:effectLst/>
                <a:latin typeface="+mn-lt"/>
                <a:ea typeface="+mn-ea"/>
                <a:cs typeface="+mn-cs"/>
              </a:rPr>
              <a:t>.</a:t>
            </a:r>
            <a:r>
              <a:rPr lang="en-GB" sz="1200" i="0" kern="1200" dirty="0" smtClean="0">
                <a:solidFill>
                  <a:schemeClr val="tx1"/>
                </a:solidFill>
                <a:effectLst/>
                <a:latin typeface="+mn-lt"/>
                <a:ea typeface="+mn-ea"/>
                <a:cs typeface="+mn-cs"/>
              </a:rPr>
              <a:t>]</a:t>
            </a:r>
            <a:r>
              <a:rPr lang="en-US" dirty="0" smtClean="0">
                <a:effectLst/>
              </a:rPr>
              <a:t> </a:t>
            </a:r>
            <a:endParaRPr lang="en-US" i="0" dirty="0" smtClean="0"/>
          </a:p>
          <a:p>
            <a:pPr marL="0" indent="0">
              <a:buFont typeface="Arial"/>
              <a:buNone/>
            </a:pPr>
            <a:endParaRPr lang="en-US" i="0" dirty="0" smtClean="0"/>
          </a:p>
          <a:p>
            <a:pPr marL="0" indent="0">
              <a:buFont typeface="Arial"/>
              <a:buNone/>
            </a:pPr>
            <a:r>
              <a:rPr lang="en-US" i="0" baseline="0" dirty="0" smtClean="0"/>
              <a:t>TEACHING TIP</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i="0" kern="1200" dirty="0" smtClean="0">
                <a:solidFill>
                  <a:schemeClr val="tx1"/>
                </a:solidFill>
                <a:effectLst/>
                <a:latin typeface="+mn-lt"/>
                <a:ea typeface="+mn-ea"/>
                <a:cs typeface="+mn-cs"/>
              </a:rPr>
              <a:t>Elicit target language from each Student.</a:t>
            </a:r>
            <a:endParaRPr lang="en-US" i="0" dirty="0" smtClean="0">
              <a:effectLst/>
            </a:endParaRPr>
          </a:p>
          <a:p>
            <a:endParaRPr lang="en-US" sz="120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26</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r>
              <a:rPr lang="en-US" b="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b="0" dirty="0" smtClean="0"/>
          </a:p>
          <a:p>
            <a:pPr marL="0" indent="0">
              <a:buFont typeface="Arial"/>
              <a:buNone/>
            </a:pPr>
            <a:endParaRPr lang="en-US" i="0" dirty="0" smtClean="0"/>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Draw</a:t>
            </a:r>
            <a:r>
              <a:rPr lang="en-US" sz="1200" kern="1200" baseline="0" dirty="0" smtClean="0">
                <a:solidFill>
                  <a:schemeClr val="tx1"/>
                </a:solidFill>
                <a:effectLst/>
                <a:latin typeface="+mn-lt"/>
                <a:ea typeface="+mn-ea"/>
                <a:cs typeface="+mn-cs"/>
              </a:rPr>
              <a:t> the Students’ attention to the text at the top of the screen. [can? could?]</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The Students</a:t>
            </a:r>
            <a:r>
              <a:rPr lang="en-US" sz="1200" kern="1200" baseline="0" dirty="0" smtClean="0">
                <a:solidFill>
                  <a:schemeClr val="tx1"/>
                </a:solidFill>
                <a:effectLst/>
                <a:latin typeface="+mn-lt"/>
                <a:ea typeface="+mn-ea"/>
                <a:cs typeface="+mn-cs"/>
              </a:rPr>
              <a:t> take turns asking and responding about whether they can have each of the following items. </a:t>
            </a:r>
          </a:p>
          <a:p>
            <a:pPr marL="0" indent="0">
              <a:buFont typeface="Arial"/>
              <a:buNone/>
            </a:pPr>
            <a:r>
              <a:rPr lang="en-US" i="0" baseline="0" dirty="0" smtClean="0"/>
              <a:t>#1. Reveal the first item (</a:t>
            </a:r>
            <a:r>
              <a:rPr lang="en-US" sz="1200" kern="1200" baseline="0" dirty="0" smtClean="0">
                <a:solidFill>
                  <a:schemeClr val="tx1"/>
                </a:solidFill>
                <a:effectLst/>
                <a:latin typeface="+mn-lt"/>
                <a:ea typeface="+mn-ea"/>
                <a:cs typeface="+mn-cs"/>
              </a:rPr>
              <a:t>juice</a:t>
            </a:r>
            <a:r>
              <a:rPr lang="en-US" i="0" baseline="0" dirty="0" smtClean="0"/>
              <a:t>).</a:t>
            </a:r>
          </a:p>
          <a:p>
            <a:pPr marL="0" indent="0">
              <a:buFont typeface="Arial"/>
              <a:buNone/>
            </a:pPr>
            <a:r>
              <a:rPr lang="en-US" dirty="0" smtClean="0">
                <a:effectLst/>
              </a:rPr>
              <a:t>#2. Reveal</a:t>
            </a:r>
            <a:r>
              <a:rPr lang="en-US" baseline="0" dirty="0" smtClean="0">
                <a:effectLst/>
              </a:rPr>
              <a:t> the second item (</a:t>
            </a:r>
            <a:r>
              <a:rPr lang="en-US" sz="1200" kern="1200" baseline="0" dirty="0" smtClean="0">
                <a:solidFill>
                  <a:schemeClr val="tx1"/>
                </a:solidFill>
                <a:effectLst/>
                <a:latin typeface="+mn-lt"/>
                <a:ea typeface="+mn-ea"/>
                <a:cs typeface="+mn-cs"/>
              </a:rPr>
              <a:t>coffee</a:t>
            </a:r>
            <a:r>
              <a:rPr lang="en-US" dirty="0" smtClean="0">
                <a:effectLst/>
              </a:rPr>
              <a:t>).</a:t>
            </a:r>
          </a:p>
          <a:p>
            <a:pPr marL="0" indent="0">
              <a:buFont typeface="Arial"/>
              <a:buNone/>
            </a:pPr>
            <a:r>
              <a:rPr lang="en-US" dirty="0" smtClean="0">
                <a:effectLst/>
              </a:rPr>
              <a:t>#3.</a:t>
            </a:r>
            <a:r>
              <a:rPr lang="en-US" baseline="0" dirty="0" smtClean="0">
                <a:effectLst/>
              </a:rPr>
              <a:t> Reveal the third item (</a:t>
            </a:r>
            <a:r>
              <a:rPr lang="en-US" sz="1200" kern="1200" baseline="0" dirty="0" smtClean="0">
                <a:solidFill>
                  <a:schemeClr val="tx1"/>
                </a:solidFill>
                <a:effectLst/>
                <a:latin typeface="+mn-lt"/>
                <a:ea typeface="+mn-ea"/>
                <a:cs typeface="+mn-cs"/>
              </a:rPr>
              <a:t>fruit</a:t>
            </a:r>
            <a:r>
              <a:rPr lang="en-US" dirty="0" smtClean="0">
                <a:effectLst/>
              </a:rPr>
              <a:t>).</a:t>
            </a:r>
          </a:p>
          <a:p>
            <a:pPr marL="0" indent="0">
              <a:buFont typeface="Arial"/>
              <a:buNone/>
            </a:pPr>
            <a:r>
              <a:rPr lang="en-US" dirty="0" smtClean="0">
                <a:effectLst/>
              </a:rPr>
              <a:t>#4.</a:t>
            </a:r>
            <a:r>
              <a:rPr lang="en-US" baseline="0" dirty="0" smtClean="0">
                <a:effectLst/>
              </a:rPr>
              <a:t> Reveal the fourth item (</a:t>
            </a:r>
            <a:r>
              <a:rPr lang="en-US" sz="1200" kern="1200" baseline="0" dirty="0" smtClean="0">
                <a:solidFill>
                  <a:schemeClr val="tx1"/>
                </a:solidFill>
                <a:effectLst/>
                <a:latin typeface="+mn-lt"/>
                <a:ea typeface="+mn-ea"/>
                <a:cs typeface="+mn-cs"/>
              </a:rPr>
              <a:t>water</a:t>
            </a:r>
            <a:r>
              <a:rPr lang="en-US" dirty="0" smtClean="0">
                <a:effectLst/>
              </a:rPr>
              <a:t>).</a:t>
            </a:r>
            <a:endParaRPr lang="en-US" sz="1200" kern="1200" baseline="0" dirty="0" smtClean="0">
              <a:solidFill>
                <a:schemeClr val="tx1"/>
              </a:solidFill>
              <a:effectLst/>
              <a:latin typeface="+mn-lt"/>
              <a:ea typeface="+mn-ea"/>
              <a:cs typeface="+mn-cs"/>
            </a:endParaRPr>
          </a:p>
          <a:p>
            <a:pPr marL="171450" indent="-171450">
              <a:buFont typeface="Arial"/>
              <a:buChar char="•"/>
            </a:pPr>
            <a:r>
              <a:rPr lang="en-US" sz="1200" kern="1200" baseline="0" dirty="0" smtClean="0">
                <a:solidFill>
                  <a:schemeClr val="tx1"/>
                </a:solidFill>
                <a:effectLst/>
                <a:latin typeface="+mn-lt"/>
                <a:ea typeface="+mn-ea"/>
                <a:cs typeface="+mn-cs"/>
              </a:rPr>
              <a:t>Tell the Students that they should vary the responses so that it isn’t always affirmative.</a:t>
            </a:r>
          </a:p>
          <a:p>
            <a:pPr marL="171450" indent="-171450">
              <a:buFont typeface="Arial"/>
              <a:buChar char="•"/>
            </a:pPr>
            <a:endParaRPr lang="en-US" sz="120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US" sz="1200" b="0" kern="1200" dirty="0" smtClean="0">
                <a:solidFill>
                  <a:schemeClr val="tx1"/>
                </a:solidFill>
                <a:effectLst/>
                <a:latin typeface="+mn-lt"/>
                <a:ea typeface="+mn-ea"/>
                <a:cs typeface="+mn-cs"/>
              </a:rPr>
              <a:t>Encourage the Students to use both </a:t>
            </a:r>
            <a:r>
              <a:rPr lang="en-US" sz="1200" b="0" i="1" kern="1200" dirty="0" smtClean="0">
                <a:solidFill>
                  <a:schemeClr val="tx1"/>
                </a:solidFill>
                <a:effectLst/>
                <a:latin typeface="+mn-lt"/>
                <a:ea typeface="+mn-ea"/>
                <a:cs typeface="+mn-cs"/>
              </a:rPr>
              <a:t>can</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could</a:t>
            </a:r>
            <a:r>
              <a:rPr lang="en-US" sz="1200" b="0" kern="1200" dirty="0" smtClean="0">
                <a:solidFill>
                  <a:schemeClr val="tx1"/>
                </a:solidFill>
                <a:effectLst/>
                <a:latin typeface="+mn-lt"/>
                <a:ea typeface="+mn-ea"/>
                <a:cs typeface="+mn-cs"/>
              </a:rPr>
              <a:t> when asking the questions.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b="0" dirty="0" smtClean="0"/>
          </a:p>
          <a:p>
            <a:pPr marL="0" indent="0">
              <a:buFont typeface="Arial"/>
              <a:buNone/>
            </a:pPr>
            <a:endParaRPr lang="en-US" i="0" dirty="0" smtClean="0"/>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Draw</a:t>
            </a:r>
            <a:r>
              <a:rPr lang="en-US" sz="1200" kern="1200" baseline="0" dirty="0" smtClean="0">
                <a:solidFill>
                  <a:schemeClr val="tx1"/>
                </a:solidFill>
                <a:effectLst/>
                <a:latin typeface="+mn-lt"/>
                <a:ea typeface="+mn-ea"/>
                <a:cs typeface="+mn-cs"/>
              </a:rPr>
              <a:t> the Students’ attention to the text at the top of the screen. [can? could?]</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The Students</a:t>
            </a:r>
            <a:r>
              <a:rPr lang="en-US" sz="1200" kern="1200" baseline="0" dirty="0" smtClean="0">
                <a:solidFill>
                  <a:schemeClr val="tx1"/>
                </a:solidFill>
                <a:effectLst/>
                <a:latin typeface="+mn-lt"/>
                <a:ea typeface="+mn-ea"/>
                <a:cs typeface="+mn-cs"/>
              </a:rPr>
              <a:t> take turns asking and responding about whether they can have each of the listed items. </a:t>
            </a:r>
          </a:p>
          <a:p>
            <a:pPr marL="0" indent="0">
              <a:buFont typeface="Arial"/>
              <a:buNone/>
            </a:pPr>
            <a:r>
              <a:rPr lang="en-US" i="0" baseline="0" dirty="0" smtClean="0"/>
              <a:t>#1. Reveal the first item (</a:t>
            </a:r>
            <a:r>
              <a:rPr lang="en-US" sz="1200" kern="1200" baseline="0" dirty="0" smtClean="0">
                <a:solidFill>
                  <a:schemeClr val="tx1"/>
                </a:solidFill>
                <a:effectLst/>
                <a:latin typeface="+mn-lt"/>
                <a:ea typeface="+mn-ea"/>
                <a:cs typeface="+mn-cs"/>
              </a:rPr>
              <a:t>pizza</a:t>
            </a:r>
            <a:r>
              <a:rPr lang="en-US" i="0" baseline="0" dirty="0" smtClean="0"/>
              <a:t>).</a:t>
            </a:r>
          </a:p>
          <a:p>
            <a:pPr marL="0" indent="0">
              <a:buFont typeface="Arial"/>
              <a:buNone/>
            </a:pPr>
            <a:r>
              <a:rPr lang="en-US" dirty="0" smtClean="0">
                <a:effectLst/>
              </a:rPr>
              <a:t>#2. Reveal</a:t>
            </a:r>
            <a:r>
              <a:rPr lang="en-US" baseline="0" dirty="0" smtClean="0">
                <a:effectLst/>
              </a:rPr>
              <a:t> the second item (</a:t>
            </a:r>
            <a:r>
              <a:rPr lang="en-US" sz="1200" kern="1200" baseline="0" dirty="0" smtClean="0">
                <a:solidFill>
                  <a:schemeClr val="tx1"/>
                </a:solidFill>
                <a:effectLst/>
                <a:latin typeface="+mn-lt"/>
                <a:ea typeface="+mn-ea"/>
                <a:cs typeface="+mn-cs"/>
              </a:rPr>
              <a:t>chips</a:t>
            </a:r>
            <a:r>
              <a:rPr lang="en-US" dirty="0" smtClean="0">
                <a:effectLst/>
              </a:rPr>
              <a:t>).</a:t>
            </a:r>
          </a:p>
          <a:p>
            <a:pPr marL="0" indent="0">
              <a:buFont typeface="Arial"/>
              <a:buNone/>
            </a:pPr>
            <a:r>
              <a:rPr lang="en-US" dirty="0" smtClean="0">
                <a:effectLst/>
              </a:rPr>
              <a:t>#3.</a:t>
            </a:r>
            <a:r>
              <a:rPr lang="en-US" baseline="0" dirty="0" smtClean="0">
                <a:effectLst/>
              </a:rPr>
              <a:t> Reveal the third item (</a:t>
            </a:r>
            <a:r>
              <a:rPr lang="en-US" sz="1200" kern="1200" baseline="0" dirty="0" smtClean="0">
                <a:solidFill>
                  <a:schemeClr val="tx1"/>
                </a:solidFill>
                <a:effectLst/>
                <a:latin typeface="+mn-lt"/>
                <a:ea typeface="+mn-ea"/>
                <a:cs typeface="+mn-cs"/>
              </a:rPr>
              <a:t>eggs</a:t>
            </a:r>
            <a:r>
              <a:rPr lang="en-US" dirty="0" smtClean="0">
                <a:effectLst/>
              </a:rPr>
              <a:t>).</a:t>
            </a:r>
          </a:p>
          <a:p>
            <a:pPr marL="0" indent="0">
              <a:buFont typeface="Arial"/>
              <a:buNone/>
            </a:pPr>
            <a:r>
              <a:rPr lang="en-US" dirty="0" smtClean="0">
                <a:effectLst/>
              </a:rPr>
              <a:t>#4.</a:t>
            </a:r>
            <a:r>
              <a:rPr lang="en-US" baseline="0" dirty="0" smtClean="0">
                <a:effectLst/>
              </a:rPr>
              <a:t> Reveal the fourth item (</a:t>
            </a:r>
            <a:r>
              <a:rPr lang="en-US" sz="1200" kern="1200" baseline="0" dirty="0" smtClean="0">
                <a:solidFill>
                  <a:schemeClr val="tx1"/>
                </a:solidFill>
                <a:effectLst/>
                <a:latin typeface="+mn-lt"/>
                <a:ea typeface="+mn-ea"/>
                <a:cs typeface="+mn-cs"/>
              </a:rPr>
              <a:t>sandwich</a:t>
            </a:r>
            <a:r>
              <a:rPr lang="en-US" dirty="0" smtClean="0">
                <a:effectLst/>
              </a:rPr>
              <a:t>).</a:t>
            </a:r>
          </a:p>
          <a:p>
            <a:pPr marL="0" indent="0">
              <a:buFont typeface="Arial"/>
              <a:buNone/>
            </a:pPr>
            <a:endParaRPr lang="en-US" sz="1200" kern="1200" baseline="0" dirty="0" smtClean="0">
              <a:solidFill>
                <a:schemeClr val="tx1"/>
              </a:solidFill>
              <a:effectLst/>
              <a:latin typeface="+mn-lt"/>
              <a:ea typeface="+mn-ea"/>
              <a:cs typeface="+mn-cs"/>
            </a:endParaRPr>
          </a:p>
          <a:p>
            <a:pPr marL="171450" indent="-171450">
              <a:buFont typeface="Arial"/>
              <a:buChar char="•"/>
            </a:pPr>
            <a:r>
              <a:rPr lang="en-US" sz="1200" kern="1200" baseline="0" dirty="0" smtClean="0">
                <a:solidFill>
                  <a:schemeClr val="tx1"/>
                </a:solidFill>
                <a:effectLst/>
                <a:latin typeface="+mn-lt"/>
                <a:ea typeface="+mn-ea"/>
                <a:cs typeface="+mn-cs"/>
              </a:rPr>
              <a:t>Tell the Students that they should vary the responses so that it isn’t always affirmative.</a:t>
            </a:r>
          </a:p>
          <a:p>
            <a:pPr marL="171450" indent="-171450">
              <a:buFont typeface="Arial"/>
              <a:buChar char="•"/>
            </a:pPr>
            <a:endParaRPr lang="en-US" sz="120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US" sz="1200" b="0" kern="1200" dirty="0" smtClean="0">
                <a:solidFill>
                  <a:schemeClr val="tx1"/>
                </a:solidFill>
                <a:effectLst/>
                <a:latin typeface="+mn-lt"/>
                <a:ea typeface="+mn-ea"/>
                <a:cs typeface="+mn-cs"/>
              </a:rPr>
              <a:t>Encourage the Students to use both </a:t>
            </a:r>
            <a:r>
              <a:rPr lang="en-US" sz="1200" b="0" i="1" kern="1200" dirty="0" smtClean="0">
                <a:solidFill>
                  <a:schemeClr val="tx1"/>
                </a:solidFill>
                <a:effectLst/>
                <a:latin typeface="+mn-lt"/>
                <a:ea typeface="+mn-ea"/>
                <a:cs typeface="+mn-cs"/>
              </a:rPr>
              <a:t>can</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could</a:t>
            </a:r>
            <a:r>
              <a:rPr lang="en-US" sz="1200" b="0" kern="1200" dirty="0" smtClean="0">
                <a:solidFill>
                  <a:schemeClr val="tx1"/>
                </a:solidFill>
                <a:effectLst/>
                <a:latin typeface="+mn-lt"/>
                <a:ea typeface="+mn-ea"/>
                <a:cs typeface="+mn-cs"/>
              </a:rPr>
              <a:t> when asking the questions. </a:t>
            </a:r>
            <a:endParaRPr lang="en-US" b="0" dirty="0" smtClean="0"/>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28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r>
              <a:rPr lang="en-US" b="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minutes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Draw</a:t>
            </a:r>
            <a:r>
              <a:rPr lang="en-US" sz="1200" kern="1200" baseline="0" dirty="0" smtClean="0">
                <a:solidFill>
                  <a:schemeClr val="tx1"/>
                </a:solidFill>
                <a:effectLst/>
                <a:latin typeface="+mn-lt"/>
                <a:ea typeface="+mn-ea"/>
                <a:cs typeface="+mn-cs"/>
              </a:rPr>
              <a:t> the Students’ attention to the text at the top of the screen. [can? could?]</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The Students</a:t>
            </a:r>
            <a:r>
              <a:rPr lang="en-US" sz="1200" kern="1200" baseline="0" dirty="0" smtClean="0">
                <a:solidFill>
                  <a:schemeClr val="tx1"/>
                </a:solidFill>
                <a:effectLst/>
                <a:latin typeface="+mn-lt"/>
                <a:ea typeface="+mn-ea"/>
                <a:cs typeface="+mn-cs"/>
              </a:rPr>
              <a:t> take turns asking and responding about whether they can have each of the items. </a:t>
            </a:r>
          </a:p>
          <a:p>
            <a:pPr marL="171450" indent="-171450">
              <a:buFont typeface="Arial"/>
              <a:buChar char="•"/>
            </a:pPr>
            <a:r>
              <a:rPr lang="en-US" sz="1200" kern="1200" baseline="0" dirty="0" smtClean="0">
                <a:solidFill>
                  <a:schemeClr val="tx1"/>
                </a:solidFill>
                <a:effectLst/>
                <a:latin typeface="+mn-lt"/>
                <a:ea typeface="+mn-ea"/>
                <a:cs typeface="+mn-cs"/>
              </a:rPr>
              <a:t>Tell the Students that they should vary the responses so that it isn’t always affirmative.</a:t>
            </a:r>
          </a:p>
          <a:p>
            <a:pPr marL="171450" indent="-171450">
              <a:buFont typeface="Arial"/>
              <a:buChar char="•"/>
            </a:pPr>
            <a:endParaRPr lang="en-US" sz="120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US" sz="1200" b="0" kern="1200" dirty="0" smtClean="0">
                <a:solidFill>
                  <a:schemeClr val="tx1"/>
                </a:solidFill>
                <a:effectLst/>
                <a:latin typeface="+mn-lt"/>
                <a:ea typeface="+mn-ea"/>
                <a:cs typeface="+mn-cs"/>
              </a:rPr>
              <a:t>Encourage the Students to use both </a:t>
            </a:r>
            <a:r>
              <a:rPr lang="en-US" sz="1200" b="0" i="1" kern="1200" dirty="0" smtClean="0">
                <a:solidFill>
                  <a:schemeClr val="tx1"/>
                </a:solidFill>
                <a:effectLst/>
                <a:latin typeface="+mn-lt"/>
                <a:ea typeface="+mn-ea"/>
                <a:cs typeface="+mn-cs"/>
              </a:rPr>
              <a:t>can</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could</a:t>
            </a:r>
            <a:r>
              <a:rPr lang="en-US" sz="1200" b="0" kern="1200" dirty="0" smtClean="0">
                <a:solidFill>
                  <a:schemeClr val="tx1"/>
                </a:solidFill>
                <a:effectLst/>
                <a:latin typeface="+mn-lt"/>
                <a:ea typeface="+mn-ea"/>
                <a:cs typeface="+mn-cs"/>
              </a:rPr>
              <a:t> when asking the questions. </a:t>
            </a:r>
            <a:endParaRPr lang="en-US" i="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29</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1.1 Memory Game (5 min)</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Allow five minutes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OBJECTIVE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GB" sz="1200" kern="1200" dirty="0" smtClean="0">
                <a:solidFill>
                  <a:schemeClr val="tx1"/>
                </a:solidFill>
                <a:effectLst/>
                <a:latin typeface="+mn-lt"/>
                <a:ea typeface="+mn-ea"/>
                <a:cs typeface="+mn-cs"/>
              </a:rPr>
              <a:t>To help the Students relax and start thinking in English</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r>
              <a:rPr lang="en-US" sz="1200" kern="1200" dirty="0" smtClean="0">
                <a:solidFill>
                  <a:schemeClr val="tx1"/>
                </a:solidFill>
                <a:effectLst/>
                <a:latin typeface="+mn-lt"/>
                <a:ea typeface="+mn-ea"/>
                <a:cs typeface="+mn-cs"/>
              </a:rPr>
              <a:t>#1. Ask the Students, “What does Maria </a:t>
            </a:r>
            <a:r>
              <a:rPr lang="en-US" sz="120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kern="1200" baseline="0" dirty="0" smtClean="0">
                <a:solidFill>
                  <a:schemeClr val="tx1"/>
                </a:solidFill>
                <a:effectLst/>
                <a:latin typeface="+mn-lt"/>
                <a:ea typeface="+mn-ea"/>
                <a:cs typeface="+mn-cs"/>
              </a:rPr>
              <a:t>has a table.”</a:t>
            </a:r>
          </a:p>
          <a:p>
            <a:r>
              <a:rPr lang="en-US" sz="1200" i="0" kern="1200" baseline="0" dirty="0" smtClean="0">
                <a:solidFill>
                  <a:schemeClr val="tx1"/>
                </a:solidFill>
                <a:effectLst/>
                <a:latin typeface="+mn-lt"/>
                <a:ea typeface="+mn-ea"/>
                <a:cs typeface="+mn-cs"/>
              </a:rPr>
              <a:t>#2. Ask the Students, “What does </a:t>
            </a:r>
            <a:r>
              <a:rPr lang="en-US" sz="1200" kern="1200" dirty="0" smtClean="0">
                <a:solidFill>
                  <a:schemeClr val="tx1"/>
                </a:solidFill>
                <a:effectLst/>
                <a:latin typeface="+mn-lt"/>
                <a:ea typeface="+mn-ea"/>
                <a:cs typeface="+mn-cs"/>
              </a:rPr>
              <a:t> Maria </a:t>
            </a:r>
            <a:r>
              <a:rPr lang="en-US" sz="1200" i="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i="0" kern="1200" baseline="0" dirty="0" smtClean="0">
                <a:solidFill>
                  <a:schemeClr val="tx1"/>
                </a:solidFill>
                <a:effectLst/>
                <a:latin typeface="+mn-lt"/>
                <a:ea typeface="+mn-ea"/>
                <a:cs typeface="+mn-cs"/>
              </a:rPr>
              <a:t>has a table and a TV.”</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#3. </a:t>
            </a:r>
            <a:r>
              <a:rPr lang="en-US" sz="1200" kern="1200" dirty="0" smtClean="0">
                <a:solidFill>
                  <a:schemeClr val="tx1"/>
                </a:solidFill>
                <a:effectLst/>
                <a:latin typeface="+mn-lt"/>
                <a:ea typeface="+mn-ea"/>
                <a:cs typeface="+mn-cs"/>
              </a:rPr>
              <a:t>Ask the Students, “What does  Maria </a:t>
            </a:r>
            <a:r>
              <a:rPr lang="en-US" sz="120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kern="1200" baseline="0" dirty="0" smtClean="0">
                <a:solidFill>
                  <a:schemeClr val="tx1"/>
                </a:solidFill>
                <a:effectLst/>
                <a:latin typeface="+mn-lt"/>
                <a:ea typeface="+mn-ea"/>
                <a:cs typeface="+mn-cs"/>
              </a:rPr>
              <a:t>has a table, a TV, and a jacket.”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#4. Ask the Students, “What does </a:t>
            </a:r>
            <a:r>
              <a:rPr lang="en-US" sz="1200" kern="1200" dirty="0" smtClean="0">
                <a:solidFill>
                  <a:schemeClr val="tx1"/>
                </a:solidFill>
                <a:effectLst/>
                <a:latin typeface="+mn-lt"/>
                <a:ea typeface="+mn-ea"/>
                <a:cs typeface="+mn-cs"/>
              </a:rPr>
              <a:t> Maria </a:t>
            </a:r>
            <a:r>
              <a:rPr lang="en-US" sz="1200" i="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i="0" kern="1200" baseline="0" dirty="0" smtClean="0">
                <a:solidFill>
                  <a:schemeClr val="tx1"/>
                </a:solidFill>
                <a:effectLst/>
                <a:latin typeface="+mn-lt"/>
                <a:ea typeface="+mn-ea"/>
                <a:cs typeface="+mn-cs"/>
              </a:rPr>
              <a:t>has a </a:t>
            </a:r>
            <a:r>
              <a:rPr lang="en-US" sz="1200" kern="1200" baseline="0" dirty="0" smtClean="0">
                <a:solidFill>
                  <a:schemeClr val="tx1"/>
                </a:solidFill>
                <a:effectLst/>
                <a:latin typeface="+mn-lt"/>
                <a:ea typeface="+mn-ea"/>
                <a:cs typeface="+mn-cs"/>
              </a:rPr>
              <a:t>table, a TV, a jacket, and a sofa</a:t>
            </a:r>
            <a:r>
              <a:rPr lang="en-US" sz="1200" i="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#5. </a:t>
            </a:r>
            <a:r>
              <a:rPr lang="en-US" sz="1200" kern="1200" dirty="0" smtClean="0">
                <a:solidFill>
                  <a:schemeClr val="tx1"/>
                </a:solidFill>
                <a:effectLst/>
                <a:latin typeface="+mn-lt"/>
                <a:ea typeface="+mn-ea"/>
                <a:cs typeface="+mn-cs"/>
              </a:rPr>
              <a:t>Ask the Students, “What does  Maria </a:t>
            </a:r>
            <a:r>
              <a:rPr lang="en-US" sz="120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kern="1200" baseline="0" dirty="0" smtClean="0">
                <a:solidFill>
                  <a:schemeClr val="tx1"/>
                </a:solidFill>
                <a:effectLst/>
                <a:latin typeface="+mn-lt"/>
                <a:ea typeface="+mn-ea"/>
                <a:cs typeface="+mn-cs"/>
              </a:rPr>
              <a:t>has a table, a TV, a jacket, a sofa, and a computer.”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#6. Ask the Students, “What does </a:t>
            </a:r>
            <a:r>
              <a:rPr lang="en-US" sz="1200" kern="1200" dirty="0" smtClean="0">
                <a:solidFill>
                  <a:schemeClr val="tx1"/>
                </a:solidFill>
                <a:effectLst/>
                <a:latin typeface="+mn-lt"/>
                <a:ea typeface="+mn-ea"/>
                <a:cs typeface="+mn-cs"/>
              </a:rPr>
              <a:t> Maria </a:t>
            </a:r>
            <a:r>
              <a:rPr lang="en-US" sz="1200" i="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i="0" kern="1200" baseline="0" dirty="0" smtClean="0">
                <a:solidFill>
                  <a:schemeClr val="tx1"/>
                </a:solidFill>
                <a:effectLst/>
                <a:latin typeface="+mn-lt"/>
                <a:ea typeface="+mn-ea"/>
                <a:cs typeface="+mn-cs"/>
              </a:rPr>
              <a:t>has a </a:t>
            </a:r>
            <a:r>
              <a:rPr lang="en-US" sz="1200" kern="1200" baseline="0" dirty="0" smtClean="0">
                <a:solidFill>
                  <a:schemeClr val="tx1"/>
                </a:solidFill>
                <a:effectLst/>
                <a:latin typeface="+mn-lt"/>
                <a:ea typeface="+mn-ea"/>
                <a:cs typeface="+mn-cs"/>
              </a:rPr>
              <a:t>table, a TV, a jacket, a sofa, a computer, and a T-shirt.”</a:t>
            </a: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i="0" kern="1200" baseline="0" dirty="0" smtClean="0">
                <a:solidFill>
                  <a:schemeClr val="tx1"/>
                </a:solidFill>
                <a:effectLst/>
                <a:latin typeface="+mn-lt"/>
                <a:ea typeface="+mn-ea"/>
                <a:cs typeface="+mn-cs"/>
              </a:rPr>
              <a:t>#7. Ask the Students, “What does </a:t>
            </a:r>
            <a:r>
              <a:rPr lang="en-US" sz="1200" kern="1200" dirty="0" smtClean="0">
                <a:solidFill>
                  <a:schemeClr val="tx1"/>
                </a:solidFill>
                <a:effectLst/>
                <a:latin typeface="+mn-lt"/>
                <a:ea typeface="+mn-ea"/>
                <a:cs typeface="+mn-cs"/>
              </a:rPr>
              <a:t> Maria </a:t>
            </a:r>
            <a:r>
              <a:rPr lang="en-US" sz="1200" i="0" kern="1200" baseline="0" dirty="0" smtClean="0">
                <a:solidFill>
                  <a:schemeClr val="tx1"/>
                </a:solidFill>
                <a:effectLst/>
                <a:latin typeface="+mn-lt"/>
                <a:ea typeface="+mn-ea"/>
                <a:cs typeface="+mn-cs"/>
              </a:rPr>
              <a:t>have?” and elicit “</a:t>
            </a:r>
            <a:r>
              <a:rPr lang="en-US" sz="1200" kern="1200" dirty="0" smtClean="0">
                <a:solidFill>
                  <a:schemeClr val="tx1"/>
                </a:solidFill>
                <a:effectLst/>
                <a:latin typeface="+mn-lt"/>
                <a:ea typeface="+mn-ea"/>
                <a:cs typeface="+mn-cs"/>
              </a:rPr>
              <a:t>Maria </a:t>
            </a:r>
            <a:r>
              <a:rPr lang="en-US" sz="1200" i="0" kern="1200" baseline="0" dirty="0" smtClean="0">
                <a:solidFill>
                  <a:schemeClr val="tx1"/>
                </a:solidFill>
                <a:effectLst/>
                <a:latin typeface="+mn-lt"/>
                <a:ea typeface="+mn-ea"/>
                <a:cs typeface="+mn-cs"/>
              </a:rPr>
              <a:t>has a </a:t>
            </a:r>
            <a:r>
              <a:rPr lang="en-US" sz="1200" kern="1200" baseline="0" dirty="0" smtClean="0">
                <a:solidFill>
                  <a:schemeClr val="tx1"/>
                </a:solidFill>
                <a:effectLst/>
                <a:latin typeface="+mn-lt"/>
                <a:ea typeface="+mn-ea"/>
                <a:cs typeface="+mn-cs"/>
              </a:rPr>
              <a:t>table, a TV, a jacket, a sofa, a computer, a T-shirt, and a chair.”</a:t>
            </a:r>
            <a:endParaRPr lang="en-US" sz="1200" i="0" kern="1200" baseline="0" dirty="0" smtClean="0">
              <a:solidFill>
                <a:schemeClr val="tx1"/>
              </a:solidFill>
              <a:effectLst/>
              <a:latin typeface="+mn-lt"/>
              <a:ea typeface="+mn-ea"/>
              <a:cs typeface="+mn-cs"/>
            </a:endParaRPr>
          </a:p>
          <a:p>
            <a:pPr marL="0" indent="0">
              <a:buFont typeface="Arial"/>
              <a:buNone/>
            </a:pPr>
            <a:endParaRPr lang="en-US" i="0" dirty="0" smtClean="0"/>
          </a:p>
          <a:p>
            <a:pPr marL="0" indent="0">
              <a:buFont typeface="Arial"/>
              <a:buNone/>
            </a:pPr>
            <a:r>
              <a:rPr lang="en-US" i="0" dirty="0" smtClean="0"/>
              <a:t>TEACHING TIP</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dirty="0" smtClean="0"/>
              <a:t>This is a warm-up activity and should not be assessed.</a:t>
            </a:r>
          </a:p>
          <a:p>
            <a:pPr marL="0" indent="0">
              <a:buFont typeface="Arial"/>
              <a:buNone/>
            </a:pPr>
            <a:endParaRPr lang="en-US" i="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3.2 </a:t>
            </a:r>
            <a:r>
              <a:rPr lang="en-GB" sz="1200" b="0" kern="1200" dirty="0" smtClean="0">
                <a:solidFill>
                  <a:schemeClr val="tx1"/>
                </a:solidFill>
                <a:effectLst/>
                <a:latin typeface="+mn-lt"/>
                <a:ea typeface="+mn-ea"/>
                <a:cs typeface="+mn-cs"/>
              </a:rPr>
              <a:t>Can I Have…?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30</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Going to a Restaurant (10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i="0" u="none" strike="noStrike" kern="1200" baseline="0" dirty="0" smtClean="0">
                <a:solidFill>
                  <a:schemeClr val="tx1"/>
                </a:solidFill>
                <a:latin typeface="+mn-lt"/>
                <a:ea typeface="+mn-ea"/>
                <a:cs typeface="+mn-cs"/>
              </a:rPr>
              <a:t>OBJECTIVES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name some very basic food and drink (</a:t>
            </a:r>
            <a:r>
              <a:rPr lang="en-GB" sz="1200" i="1" kern="1200" dirty="0" smtClean="0">
                <a:solidFill>
                  <a:schemeClr val="tx1"/>
                </a:solidFill>
                <a:effectLst/>
                <a:latin typeface="+mn-lt"/>
                <a:ea typeface="+mn-ea"/>
                <a:cs typeface="+mn-cs"/>
              </a:rPr>
              <a:t>banana; beer; biscuits, chips; coffee; fruit; grape; melon; milk; sandwich; water; wine</a:t>
            </a:r>
            <a:r>
              <a:rPr lang="en-US" sz="1200" kern="120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some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with countable and uncountable nouns with some control (</a:t>
            </a:r>
            <a:r>
              <a:rPr lang="en-US" sz="1200" i="1" kern="1200" dirty="0" smtClean="0">
                <a:solidFill>
                  <a:schemeClr val="tx1"/>
                </a:solidFill>
                <a:effectLst/>
                <a:latin typeface="+mn-lt"/>
                <a:ea typeface="+mn-ea"/>
                <a:cs typeface="+mn-cs"/>
              </a:rPr>
              <a:t>There isn’t any chicken.</a:t>
            </a:r>
            <a:r>
              <a:rPr lang="en-US" sz="1200" kern="1200" dirty="0" smtClean="0">
                <a:solidFill>
                  <a:schemeClr val="tx1"/>
                </a:solidFill>
                <a:effectLst/>
                <a:latin typeface="+mn-lt"/>
                <a:ea typeface="+mn-ea"/>
                <a:cs typeface="+mn-cs"/>
              </a:rPr>
              <a:t>)</a:t>
            </a:r>
          </a:p>
          <a:p>
            <a:pPr marL="171450" indent="-171450">
              <a:buFont typeface="Arial"/>
              <a:buChar cha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can</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could</a:t>
            </a:r>
            <a:r>
              <a:rPr lang="en-US" sz="1200" kern="1200" dirty="0" smtClean="0">
                <a:solidFill>
                  <a:schemeClr val="tx1"/>
                </a:solidFill>
                <a:effectLst/>
                <a:latin typeface="+mn-lt"/>
                <a:ea typeface="+mn-ea"/>
                <a:cs typeface="+mn-cs"/>
              </a:rPr>
              <a:t> to make a basic polite request in a limited way (</a:t>
            </a:r>
            <a:r>
              <a:rPr lang="en-US" sz="1200" i="1" kern="1200" dirty="0" smtClean="0">
                <a:solidFill>
                  <a:schemeClr val="tx1"/>
                </a:solidFill>
                <a:effectLst/>
                <a:latin typeface="+mn-lt"/>
                <a:ea typeface="+mn-ea"/>
                <a:cs typeface="+mn-cs"/>
              </a:rPr>
              <a:t>Could you stay here?</a:t>
            </a:r>
            <a:r>
              <a:rPr lang="en-US" sz="1200" kern="1200" dirty="0" smtClean="0">
                <a:solidFill>
                  <a:schemeClr val="tx1"/>
                </a:solidFill>
                <a:effectLst/>
                <a:latin typeface="+mn-lt"/>
                <a:ea typeface="+mn-ea"/>
                <a:cs typeface="+mn-cs"/>
              </a:rPr>
              <a:t>)</a:t>
            </a:r>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r>
              <a:rPr lang="en-US" b="0" baseline="0" dirty="0" smtClean="0"/>
              <a:t> </a:t>
            </a:r>
          </a:p>
          <a:p>
            <a:pPr marL="0" indent="0">
              <a:buFontTx/>
              <a:buNone/>
            </a:pPr>
            <a:r>
              <a:rPr lang="en-US" sz="1200" i="0" kern="1200" dirty="0" smtClean="0">
                <a:solidFill>
                  <a:schemeClr val="tx1"/>
                </a:solidFill>
                <a:effectLst/>
                <a:latin typeface="+mn-lt"/>
                <a:ea typeface="+mn-ea"/>
                <a:cs typeface="+mn-cs"/>
              </a:rPr>
              <a:t>#1. Have a Student</a:t>
            </a:r>
            <a:r>
              <a:rPr lang="en-US" sz="1200" i="0" kern="1200" baseline="0" dirty="0" smtClean="0">
                <a:solidFill>
                  <a:schemeClr val="tx1"/>
                </a:solidFill>
                <a:effectLst/>
                <a:latin typeface="+mn-lt"/>
                <a:ea typeface="+mn-ea"/>
                <a:cs typeface="+mn-cs"/>
              </a:rPr>
              <a:t> read the statements and question.</a:t>
            </a:r>
            <a:r>
              <a:rPr lang="en-US" sz="1200" i="0" kern="1200" dirty="0" smtClean="0">
                <a:solidFill>
                  <a:schemeClr val="tx1"/>
                </a:solidFill>
                <a:effectLst/>
                <a:latin typeface="+mn-lt"/>
                <a:ea typeface="+mn-ea"/>
                <a:cs typeface="+mn-cs"/>
              </a:rPr>
              <a:t> [</a:t>
            </a:r>
            <a:r>
              <a:rPr lang="en-GB" sz="1200" i="0" kern="1200" dirty="0" smtClean="0">
                <a:solidFill>
                  <a:schemeClr val="tx1"/>
                </a:solidFill>
                <a:effectLst/>
                <a:latin typeface="+mn-lt"/>
                <a:ea typeface="+mn-ea"/>
                <a:cs typeface="+mn-cs"/>
              </a:rPr>
              <a:t>I'm hungry. I want to go out for dinner. Let's go together. Where can we go?]</a:t>
            </a:r>
            <a:r>
              <a:rPr lang="en-US" i="0" dirty="0" smtClean="0">
                <a:effectLst/>
              </a:rPr>
              <a:t> </a:t>
            </a:r>
            <a:endParaRPr lang="en-US" sz="1200" i="0" kern="1200" dirty="0" smtClean="0">
              <a:solidFill>
                <a:schemeClr val="tx1"/>
              </a:solidFill>
              <a:effectLst/>
              <a:latin typeface="+mn-lt"/>
              <a:ea typeface="+mn-ea"/>
              <a:cs typeface="+mn-cs"/>
            </a:endParaRPr>
          </a:p>
          <a:p>
            <a:pPr marL="0" indent="0">
              <a:buFontTx/>
              <a:buNone/>
            </a:pPr>
            <a:r>
              <a:rPr lang="en-US" sz="1200" i="0" kern="1200" dirty="0" smtClean="0">
                <a:solidFill>
                  <a:schemeClr val="tx1"/>
                </a:solidFill>
                <a:effectLst/>
                <a:latin typeface="+mn-lt"/>
                <a:ea typeface="+mn-ea"/>
                <a:cs typeface="+mn-cs"/>
              </a:rPr>
              <a:t>#2. Encourage the Students to answer with their own ideas.</a:t>
            </a:r>
          </a:p>
          <a:p>
            <a:pPr marL="0" indent="0">
              <a:buFontTx/>
              <a:buNone/>
            </a:pPr>
            <a:r>
              <a:rPr lang="en-US" sz="1200" i="0" kern="1200" dirty="0" smtClean="0">
                <a:solidFill>
                  <a:schemeClr val="tx1"/>
                </a:solidFill>
                <a:effectLst/>
                <a:latin typeface="+mn-lt"/>
                <a:ea typeface="+mn-ea"/>
                <a:cs typeface="+mn-cs"/>
              </a:rPr>
              <a:t>#3. Reveal the sample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answers. [</a:t>
            </a:r>
            <a:r>
              <a:rPr lang="en-GB" sz="1200" i="0" kern="1200" dirty="0" smtClean="0">
                <a:solidFill>
                  <a:schemeClr val="tx1"/>
                </a:solidFill>
                <a:effectLst/>
                <a:latin typeface="+mn-lt"/>
                <a:ea typeface="+mn-ea"/>
                <a:cs typeface="+mn-cs"/>
              </a:rPr>
              <a:t>We can go to a restaurant</a:t>
            </a:r>
            <a:r>
              <a:rPr lang="en-US" sz="1200" i="0" kern="1200" dirty="0" smtClean="0">
                <a:solidFill>
                  <a:schemeClr val="tx1"/>
                </a:solidFill>
                <a:effectLst/>
                <a:latin typeface="+mn-lt"/>
                <a:ea typeface="+mn-ea"/>
                <a:cs typeface="+mn-cs"/>
              </a:rPr>
              <a:t>./</a:t>
            </a:r>
            <a:r>
              <a:rPr lang="en-GB" sz="1200" i="0" kern="1200" dirty="0" smtClean="0">
                <a:solidFill>
                  <a:schemeClr val="tx1"/>
                </a:solidFill>
                <a:effectLst/>
                <a:latin typeface="+mn-lt"/>
                <a:ea typeface="+mn-ea"/>
                <a:cs typeface="+mn-cs"/>
              </a:rPr>
              <a:t>We can go to a cafe.</a:t>
            </a:r>
            <a:r>
              <a:rPr lang="en-US" sz="1200" i="0" kern="1200" dirty="0" smtClean="0">
                <a:solidFill>
                  <a:schemeClr val="tx1"/>
                </a:solidFill>
                <a:effectLst/>
                <a:latin typeface="+mn-lt"/>
                <a:ea typeface="+mn-ea"/>
                <a:cs typeface="+mn-cs"/>
              </a:rPr>
              <a:t>]</a:t>
            </a:r>
          </a:p>
          <a:p>
            <a:pPr marL="0" indent="0">
              <a:buFont typeface="Arial"/>
              <a:buNone/>
            </a:pPr>
            <a:endParaRPr lang="en-US" i="0" baseline="0" dirty="0" smtClean="0"/>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Brainstorm/elicit a variety of the target language, which will be used and assessed during the practice.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31</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Going to a Restaurant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minutes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r>
              <a:rPr lang="en-US" b="0" baseline="0" dirty="0" smtClean="0"/>
              <a:t> </a:t>
            </a:r>
          </a:p>
          <a:p>
            <a:pPr marL="171450" indent="-171450">
              <a:buFont typeface="Arial"/>
              <a:buChar char="•"/>
            </a:pPr>
            <a:r>
              <a:rPr lang="en-US" sz="1200" kern="1200" dirty="0" smtClean="0">
                <a:solidFill>
                  <a:schemeClr val="tx1"/>
                </a:solidFill>
                <a:effectLst/>
                <a:latin typeface="+mn-lt"/>
                <a:ea typeface="+mn-ea"/>
                <a:cs typeface="+mn-cs"/>
              </a:rPr>
              <a:t>Go over the directions for each role</a:t>
            </a:r>
            <a:r>
              <a:rPr lang="en-US" sz="1200" kern="1200" baseline="0" dirty="0" smtClean="0">
                <a:solidFill>
                  <a:schemeClr val="tx1"/>
                </a:solidFill>
                <a:effectLst/>
                <a:latin typeface="+mn-lt"/>
                <a:ea typeface="+mn-ea"/>
                <a:cs typeface="+mn-cs"/>
              </a:rPr>
              <a:t>.</a:t>
            </a:r>
          </a:p>
          <a:p>
            <a:pPr marL="171450" indent="-171450">
              <a:buFont typeface="Arial"/>
              <a:buChar char="•"/>
            </a:pPr>
            <a:r>
              <a:rPr lang="en-GB" sz="1200" kern="1200" dirty="0" smtClean="0">
                <a:solidFill>
                  <a:schemeClr val="tx1"/>
                </a:solidFill>
                <a:effectLst/>
                <a:latin typeface="+mn-lt"/>
                <a:ea typeface="+mn-ea"/>
                <a:cs typeface="+mn-cs"/>
              </a:rPr>
              <a:t>Allow one minute for the Students to read the information on the screen and prepare for the role-play. </a:t>
            </a:r>
          </a:p>
          <a:p>
            <a:pPr marL="171450" indent="-171450">
              <a:buFont typeface="Arial"/>
              <a:buChar char="•"/>
            </a:pPr>
            <a:r>
              <a:rPr lang="en-GB" sz="1200" kern="1200" dirty="0" smtClean="0">
                <a:solidFill>
                  <a:schemeClr val="tx1"/>
                </a:solidFill>
                <a:effectLst/>
                <a:latin typeface="+mn-lt"/>
                <a:ea typeface="+mn-ea"/>
                <a:cs typeface="+mn-cs"/>
              </a:rPr>
              <a:t>Give the Students two minutes to perform their role-plays</a:t>
            </a:r>
            <a:r>
              <a:rPr lang="en-US" sz="1200" kern="1200" dirty="0" smtClean="0">
                <a:solidFill>
                  <a:schemeClr val="tx1"/>
                </a:solidFill>
                <a:effectLst/>
                <a:latin typeface="+mn-lt"/>
                <a:ea typeface="+mn-ea"/>
                <a:cs typeface="+mn-cs"/>
              </a:rPr>
              <a:t>.</a:t>
            </a:r>
          </a:p>
          <a:p>
            <a:pPr marL="0" indent="0">
              <a:buFont typeface="Arial"/>
              <a:buNone/>
            </a:pPr>
            <a:endParaRPr lang="en-US" i="0" dirty="0" smtClean="0"/>
          </a:p>
          <a:p>
            <a:r>
              <a:rPr lang="en-US" sz="1200" b="0" kern="1200" dirty="0" smtClean="0">
                <a:solidFill>
                  <a:schemeClr val="tx1"/>
                </a:solidFill>
                <a:effectLst/>
                <a:latin typeface="+mn-lt"/>
                <a:ea typeface="+mn-ea"/>
                <a:cs typeface="+mn-cs"/>
              </a:rPr>
              <a:t>TEACHING TIPS</a:t>
            </a:r>
          </a:p>
          <a:p>
            <a:pPr marL="171450" indent="-171450">
              <a:buFont typeface="Arial"/>
              <a:buChar char="•"/>
            </a:pPr>
            <a:r>
              <a:rPr lang="en-US" sz="1200" kern="1200" dirty="0" smtClean="0">
                <a:solidFill>
                  <a:schemeClr val="tx1"/>
                </a:solidFill>
                <a:effectLst/>
                <a:latin typeface="+mn-lt"/>
                <a:ea typeface="+mn-ea"/>
                <a:cs typeface="+mn-cs"/>
              </a:rPr>
              <a:t>If you have a weaker group, choose a stronger pair to model the activity first, with your support.</a:t>
            </a:r>
          </a:p>
          <a:p>
            <a:pPr marL="171450" indent="-171450">
              <a:buFont typeface="Arial"/>
              <a:buChar char="•"/>
            </a:pPr>
            <a:r>
              <a:rPr lang="en-US" sz="1200" kern="1200" dirty="0" smtClean="0">
                <a:solidFill>
                  <a:schemeClr val="tx1"/>
                </a:solidFill>
                <a:effectLst/>
                <a:latin typeface="+mn-lt"/>
                <a:ea typeface="+mn-ea"/>
                <a:cs typeface="+mn-cs"/>
              </a:rPr>
              <a:t>Have Students add their own questions and ideas to the role-play.</a:t>
            </a:r>
          </a:p>
          <a:p>
            <a:pPr marL="171450" indent="-171450">
              <a:buFont typeface="Arial"/>
              <a:buChar char="•"/>
            </a:pPr>
            <a:r>
              <a:rPr lang="en-US" sz="1200" kern="1200" dirty="0" smtClean="0">
                <a:solidFill>
                  <a:schemeClr val="tx1"/>
                </a:solidFill>
                <a:effectLst/>
                <a:latin typeface="+mn-lt"/>
                <a:ea typeface="+mn-ea"/>
                <a:cs typeface="+mn-cs"/>
              </a:rPr>
              <a:t>Have the other</a:t>
            </a:r>
            <a:r>
              <a:rPr lang="en-US" sz="1200" kern="1200" baseline="0" dirty="0" smtClean="0">
                <a:solidFill>
                  <a:schemeClr val="tx1"/>
                </a:solidFill>
                <a:effectLst/>
                <a:latin typeface="+mn-lt"/>
                <a:ea typeface="+mn-ea"/>
                <a:cs typeface="+mn-cs"/>
              </a:rPr>
              <a:t> students listen for what the pair ordered.</a:t>
            </a:r>
          </a:p>
          <a:p>
            <a:pPr marL="171450" indent="-171450">
              <a:buFont typeface="Arial"/>
              <a:buChar char="•"/>
            </a:pPr>
            <a:r>
              <a:rPr lang="en-US" sz="1200" kern="1200" baseline="0" dirty="0" smtClean="0">
                <a:solidFill>
                  <a:schemeClr val="tx1"/>
                </a:solidFill>
                <a:effectLst/>
                <a:latin typeface="+mn-lt"/>
                <a:ea typeface="+mn-ea"/>
                <a:cs typeface="+mn-cs"/>
              </a:rPr>
              <a:t>Have the Students swap roles and repeat if they finish this slide early.</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32</a:t>
            </a:fld>
            <a:endParaRPr lang="en-US"/>
          </a:p>
        </p:txBody>
      </p:sp>
    </p:spTree>
    <p:extLst>
      <p:ext uri="{BB962C8B-B14F-4D97-AF65-F5344CB8AC3E}">
        <p14:creationId xmlns:p14="http://schemas.microsoft.com/office/powerpoint/2010/main" val="1135513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Going to a Restaurant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 for this slide.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r>
              <a:rPr lang="en-US" b="0" baseline="0" dirty="0" smtClean="0"/>
              <a:t> </a:t>
            </a:r>
          </a:p>
          <a:p>
            <a:pPr marL="171450" indent="-171450">
              <a:buFont typeface="Arial"/>
              <a:buChar char="•"/>
            </a:pPr>
            <a:r>
              <a:rPr lang="en-US" sz="1200" kern="1200" dirty="0" smtClean="0">
                <a:solidFill>
                  <a:schemeClr val="tx1"/>
                </a:solidFill>
                <a:effectLst/>
                <a:latin typeface="+mn-lt"/>
                <a:ea typeface="+mn-ea"/>
                <a:cs typeface="+mn-cs"/>
              </a:rPr>
              <a:t>Go over the directions for each role</a:t>
            </a:r>
            <a:r>
              <a:rPr lang="en-US" sz="1200" kern="1200" baseline="0" dirty="0" smtClean="0">
                <a:solidFill>
                  <a:schemeClr val="tx1"/>
                </a:solidFill>
                <a:effectLst/>
                <a:latin typeface="+mn-lt"/>
                <a:ea typeface="+mn-ea"/>
                <a:cs typeface="+mn-cs"/>
              </a:rPr>
              <a:t>.</a:t>
            </a:r>
          </a:p>
          <a:p>
            <a:pPr marL="171450" indent="-171450">
              <a:buFont typeface="Arial"/>
              <a:buChar char="•"/>
            </a:pPr>
            <a:r>
              <a:rPr lang="en-GB" sz="1200" kern="1200" dirty="0" smtClean="0">
                <a:solidFill>
                  <a:schemeClr val="tx1"/>
                </a:solidFill>
                <a:effectLst/>
                <a:latin typeface="+mn-lt"/>
                <a:ea typeface="+mn-ea"/>
                <a:cs typeface="+mn-cs"/>
              </a:rPr>
              <a:t>Allow one minute for the Students to read the information on the screen and prepare for the role-play. </a:t>
            </a:r>
          </a:p>
          <a:p>
            <a:pPr marL="171450" indent="-171450">
              <a:buFont typeface="Arial"/>
              <a:buChar char="•"/>
            </a:pPr>
            <a:r>
              <a:rPr lang="en-GB" sz="1200" kern="1200" dirty="0" smtClean="0">
                <a:solidFill>
                  <a:schemeClr val="tx1"/>
                </a:solidFill>
                <a:effectLst/>
                <a:latin typeface="+mn-lt"/>
                <a:ea typeface="+mn-ea"/>
                <a:cs typeface="+mn-cs"/>
              </a:rPr>
              <a:t>Give the Students two minutes to perform their role-plays</a:t>
            </a:r>
            <a:r>
              <a:rPr lang="en-US" sz="1200" kern="1200" dirty="0" smtClean="0">
                <a:solidFill>
                  <a:schemeClr val="tx1"/>
                </a:solidFill>
                <a:effectLst/>
                <a:latin typeface="+mn-lt"/>
                <a:ea typeface="+mn-ea"/>
                <a:cs typeface="+mn-cs"/>
              </a:rPr>
              <a:t>.</a:t>
            </a:r>
            <a:endParaRPr lang="en-US" i="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33</a:t>
            </a:fld>
            <a:endParaRPr lang="en-US"/>
          </a:p>
        </p:txBody>
      </p:sp>
    </p:spTree>
    <p:extLst>
      <p:ext uri="{BB962C8B-B14F-4D97-AF65-F5344CB8AC3E}">
        <p14:creationId xmlns:p14="http://schemas.microsoft.com/office/powerpoint/2010/main" val="1135513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Going to a Restaurant)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minutes for this slide</a:t>
            </a:r>
            <a:endParaRPr lang="en-US" sz="1200" b="0" i="0" kern="1200" dirty="0" smtClean="0">
              <a:solidFill>
                <a:schemeClr val="tx1"/>
              </a:solidFill>
              <a:effectLst/>
              <a:latin typeface="+mn-lt"/>
              <a:ea typeface="+mn-ea"/>
              <a:cs typeface="+mn-cs"/>
            </a:endParaRPr>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r>
              <a:rPr lang="en-US" b="0" baseline="0" dirty="0" smtClean="0"/>
              <a:t> </a:t>
            </a:r>
          </a:p>
          <a:p>
            <a:pPr marL="171450" indent="-171450">
              <a:buFont typeface="Arial" charset="0"/>
              <a:buChar char="•"/>
            </a:pPr>
            <a:r>
              <a:rPr lang="en-US" sz="1200" i="0" kern="1200" dirty="0" smtClean="0">
                <a:solidFill>
                  <a:schemeClr val="tx1"/>
                </a:solidFill>
                <a:effectLst/>
                <a:latin typeface="+mn-lt"/>
                <a:ea typeface="+mn-ea"/>
                <a:cs typeface="+mn-cs"/>
              </a:rPr>
              <a:t>Tell the Students, “This time, you must make your own questions and answers. Think about things you can say.” </a:t>
            </a:r>
          </a:p>
          <a:p>
            <a:pPr marL="171450" indent="-171450">
              <a:buFont typeface="Arial" charset="0"/>
              <a:buChar char="•"/>
            </a:pPr>
            <a:r>
              <a:rPr lang="en-US" sz="1200" i="0" kern="1200" dirty="0" smtClean="0">
                <a:solidFill>
                  <a:schemeClr val="tx1"/>
                </a:solidFill>
                <a:effectLst/>
                <a:latin typeface="+mn-lt"/>
                <a:ea typeface="+mn-ea"/>
                <a:cs typeface="+mn-cs"/>
              </a:rPr>
              <a:t>Assign one Student</a:t>
            </a:r>
            <a:r>
              <a:rPr lang="en-US" sz="1200" i="0" kern="1200" baseline="0" dirty="0" smtClean="0">
                <a:solidFill>
                  <a:schemeClr val="tx1"/>
                </a:solidFill>
                <a:effectLst/>
                <a:latin typeface="+mn-lt"/>
                <a:ea typeface="+mn-ea"/>
                <a:cs typeface="+mn-cs"/>
              </a:rPr>
              <a:t> to be the waiter/waitress and the others to be customers.</a:t>
            </a:r>
            <a:endParaRPr lang="en-US" sz="1200" i="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Allow one minute for the Students to prepare, and then have the Students carry out their improvised restaurant role-play in pairs. Allow four minutes.</a:t>
            </a:r>
          </a:p>
          <a:p>
            <a:pPr marL="171450" indent="-171450">
              <a:buFont typeface="Arial" charset="0"/>
              <a:buChar char="•"/>
            </a:pPr>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time allows, have the Students switch roles and do the activity again.</a:t>
            </a:r>
            <a:endParaRPr lang="en-US" sz="1200" kern="1200" dirty="0" smtClean="0">
              <a:solidFill>
                <a:schemeClr val="tx1"/>
              </a:solidFill>
              <a:effectLst/>
              <a:latin typeface="+mn-lt"/>
              <a:ea typeface="+mn-ea"/>
              <a:cs typeface="+mn-cs"/>
            </a:endParaRPr>
          </a:p>
          <a:p>
            <a:pPr marL="171450" indent="-171450">
              <a:buFont typeface="Arial" charset="0"/>
              <a:buChar char="•"/>
            </a:pPr>
            <a:endParaRPr lang="en-US" i="0" baseline="0" dirty="0" smtClean="0"/>
          </a:p>
          <a:p>
            <a:pPr marL="0" indent="0">
              <a:buFont typeface="Arial"/>
              <a:buNone/>
            </a:pPr>
            <a:endParaRPr lang="en-US" i="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34</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4.1 Going to a Restaurant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If you have a full class, focus on just a couple points each (i.e., their greatest strength and what they need to work on).</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endParaRPr lang="en-US" b="0" dirty="0" smtClean="0"/>
          </a:p>
          <a:p>
            <a:endParaRPr lang="en-US" dirty="0" smtClean="0"/>
          </a:p>
          <a:p>
            <a:pPr eaLnBrk="1" hangingPunct="1">
              <a:spcBef>
                <a:spcPct val="0"/>
              </a:spcBef>
              <a:defRPr/>
            </a:pPr>
            <a:endParaRPr 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35</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Make A Shopping List (10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i="0" u="none" strike="noStrike" kern="1200" baseline="0" dirty="0" smtClean="0">
                <a:solidFill>
                  <a:schemeClr val="tx1"/>
                </a:solidFill>
                <a:latin typeface="+mn-lt"/>
                <a:ea typeface="+mn-ea"/>
                <a:cs typeface="+mn-cs"/>
              </a:rPr>
              <a:t>OBJECTIVES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name some very basic food and drink (</a:t>
            </a:r>
            <a:r>
              <a:rPr lang="en-GB" sz="1200" i="1" kern="1200" dirty="0" smtClean="0">
                <a:solidFill>
                  <a:schemeClr val="tx1"/>
                </a:solidFill>
                <a:effectLst/>
                <a:latin typeface="+mn-lt"/>
                <a:ea typeface="+mn-ea"/>
                <a:cs typeface="+mn-cs"/>
              </a:rPr>
              <a:t>banana; beer; biscuits, chips; coffee; fruit; grape; melon; milk; sandwich; water; wine</a:t>
            </a:r>
            <a:r>
              <a:rPr lang="en-GB"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Can use </a:t>
            </a:r>
            <a:r>
              <a:rPr lang="en-US" sz="1200" i="1" kern="1200" dirty="0" smtClean="0">
                <a:solidFill>
                  <a:schemeClr val="tx1"/>
                </a:solidFill>
                <a:effectLst/>
                <a:latin typeface="+mn-lt"/>
                <a:ea typeface="+mn-ea"/>
                <a:cs typeface="+mn-cs"/>
              </a:rPr>
              <a:t>some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with countable and uncountable nouns with some control (</a:t>
            </a:r>
            <a:r>
              <a:rPr lang="en-US" sz="1200" i="1" kern="1200" dirty="0" smtClean="0">
                <a:solidFill>
                  <a:schemeClr val="tx1"/>
                </a:solidFill>
                <a:effectLst/>
                <a:latin typeface="+mn-lt"/>
                <a:ea typeface="+mn-ea"/>
                <a:cs typeface="+mn-cs"/>
              </a:rPr>
              <a:t>There isn’t any chicken.</a:t>
            </a:r>
            <a:r>
              <a:rPr lang="en-US" sz="1200" kern="1200" dirty="0" smtClean="0">
                <a:solidFill>
                  <a:schemeClr val="tx1"/>
                </a:solidFill>
                <a:effectLst/>
                <a:latin typeface="+mn-lt"/>
                <a:ea typeface="+mn-ea"/>
                <a:cs typeface="+mn-cs"/>
              </a:rPr>
              <a:t>)</a:t>
            </a:r>
          </a:p>
          <a:p>
            <a:pPr marL="171450" indent="-171450">
              <a:buFont typeface="Arial"/>
              <a:buChar char="•"/>
            </a:pPr>
            <a:r>
              <a:rPr lang="en-GB" sz="1200" kern="1200" dirty="0" smtClean="0">
                <a:solidFill>
                  <a:schemeClr val="tx1"/>
                </a:solidFill>
                <a:effectLst/>
                <a:latin typeface="+mn-lt"/>
                <a:ea typeface="+mn-ea"/>
                <a:cs typeface="+mn-cs"/>
              </a:rPr>
              <a:t>Can read out a short, rehearsed statement</a:t>
            </a:r>
            <a:r>
              <a:rPr lang="en-US" dirty="0" smtClean="0">
                <a:effectLst/>
              </a:rPr>
              <a:t> (</a:t>
            </a:r>
            <a:r>
              <a:rPr lang="en-US" sz="1200" i="1" kern="1200" dirty="0" smtClean="0">
                <a:solidFill>
                  <a:schemeClr val="tx1"/>
                </a:solidFill>
                <a:effectLst/>
                <a:latin typeface="+mn-lt"/>
                <a:ea typeface="+mn-ea"/>
                <a:cs typeface="+mn-cs"/>
              </a:rPr>
              <a:t>I'm here to introduce you to a great man.</a:t>
            </a:r>
            <a:r>
              <a:rPr lang="en-US" sz="1200" kern="1200" dirty="0" smtClean="0">
                <a:solidFill>
                  <a:schemeClr val="tx1"/>
                </a:solidFill>
                <a:effectLst/>
                <a:latin typeface="+mn-lt"/>
                <a:ea typeface="+mn-ea"/>
                <a:cs typeface="+mn-cs"/>
              </a:rPr>
              <a:t>)</a:t>
            </a:r>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r>
              <a:rPr lang="en-US" b="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#1. Have a Student</a:t>
            </a:r>
            <a:r>
              <a:rPr lang="en-US" sz="1200" i="0" kern="1200" baseline="0" dirty="0" smtClean="0">
                <a:solidFill>
                  <a:schemeClr val="tx1"/>
                </a:solidFill>
                <a:effectLst/>
                <a:latin typeface="+mn-lt"/>
                <a:ea typeface="+mn-ea"/>
                <a:cs typeface="+mn-cs"/>
              </a:rPr>
              <a:t> read the statements and question.</a:t>
            </a:r>
            <a:r>
              <a:rPr lang="en-US" sz="1200" i="0" kern="1200" dirty="0" smtClean="0">
                <a:solidFill>
                  <a:schemeClr val="tx1"/>
                </a:solidFill>
                <a:effectLst/>
                <a:latin typeface="+mn-lt"/>
                <a:ea typeface="+mn-ea"/>
                <a:cs typeface="+mn-cs"/>
              </a:rPr>
              <a:t> [Eating in a restaurant is expensive. Let’s cook something. But, there’s a problem: We have no food! What do we do?</a:t>
            </a:r>
            <a:r>
              <a:rPr lang="en-GB" sz="1200" i="0" kern="1200" dirty="0" smtClean="0">
                <a:solidFill>
                  <a:schemeClr val="tx1"/>
                </a:solidFill>
                <a:effectLst/>
                <a:latin typeface="+mn-lt"/>
                <a:ea typeface="+mn-ea"/>
                <a:cs typeface="+mn-cs"/>
              </a:rPr>
              <a:t>]</a:t>
            </a:r>
            <a:r>
              <a:rPr lang="en-US" i="0" dirty="0" smtClean="0">
                <a:effectLst/>
              </a:rPr>
              <a:t> </a:t>
            </a:r>
            <a:endParaRPr lang="en-US" sz="1200" i="0" kern="1200" dirty="0" smtClean="0">
              <a:solidFill>
                <a:schemeClr val="tx1"/>
              </a:solidFill>
              <a:effectLst/>
              <a:latin typeface="+mn-lt"/>
              <a:ea typeface="+mn-ea"/>
              <a:cs typeface="+mn-cs"/>
            </a:endParaRPr>
          </a:p>
          <a:p>
            <a:pPr marL="0" indent="0">
              <a:buFontTx/>
              <a:buNone/>
            </a:pPr>
            <a:r>
              <a:rPr lang="en-US" sz="1200" i="0" kern="1200" dirty="0" smtClean="0">
                <a:solidFill>
                  <a:schemeClr val="tx1"/>
                </a:solidFill>
                <a:effectLst/>
                <a:latin typeface="+mn-lt"/>
                <a:ea typeface="+mn-ea"/>
                <a:cs typeface="+mn-cs"/>
              </a:rPr>
              <a:t>#2. Encourage Students to answer.</a:t>
            </a:r>
          </a:p>
          <a:p>
            <a:pPr marL="0" indent="0">
              <a:buFontTx/>
              <a:buNone/>
            </a:pPr>
            <a:r>
              <a:rPr lang="en-US" sz="1200" i="0" kern="1200" dirty="0" smtClean="0">
                <a:solidFill>
                  <a:schemeClr val="tx1"/>
                </a:solidFill>
                <a:effectLst/>
                <a:latin typeface="+mn-lt"/>
                <a:ea typeface="+mn-ea"/>
                <a:cs typeface="+mn-cs"/>
              </a:rPr>
              <a:t>#3. Reveal the answer. [</a:t>
            </a:r>
            <a:r>
              <a:rPr lang="en-GB" sz="1200" i="0" kern="1200" dirty="0" smtClean="0">
                <a:solidFill>
                  <a:schemeClr val="tx1"/>
                </a:solidFill>
                <a:effectLst/>
                <a:latin typeface="+mn-lt"/>
                <a:ea typeface="+mn-ea"/>
                <a:cs typeface="+mn-cs"/>
              </a:rPr>
              <a:t>Go to the </a:t>
            </a:r>
            <a:r>
              <a:rPr lang="en-GB" sz="1200" i="0" u="none" kern="1200" dirty="0" smtClean="0">
                <a:solidFill>
                  <a:schemeClr val="tx1"/>
                </a:solidFill>
                <a:effectLst/>
                <a:latin typeface="+mn-lt"/>
                <a:ea typeface="+mn-ea"/>
                <a:cs typeface="+mn-cs"/>
              </a:rPr>
              <a:t>market</a:t>
            </a:r>
            <a:r>
              <a:rPr lang="en-US" sz="1200" i="0" u="none" kern="1200" dirty="0" smtClean="0">
                <a:solidFill>
                  <a:schemeClr val="tx1"/>
                </a:solidFill>
                <a:effectLst/>
                <a:latin typeface="+mn-lt"/>
                <a:ea typeface="+mn-ea"/>
                <a:cs typeface="+mn-cs"/>
              </a:rPr>
              <a:t>.</a:t>
            </a:r>
            <a:r>
              <a:rPr lang="en-US" sz="1200" i="0" kern="1200" dirty="0" smtClean="0">
                <a:solidFill>
                  <a:schemeClr val="tx1"/>
                </a:solidFill>
                <a:effectLst/>
                <a:latin typeface="+mn-lt"/>
                <a:ea typeface="+mn-ea"/>
                <a:cs typeface="+mn-cs"/>
              </a:rPr>
              <a:t>]</a:t>
            </a:r>
          </a:p>
          <a:p>
            <a:pPr marL="171450" indent="-171450">
              <a:buFont typeface="Arial"/>
              <a:buChar char="•"/>
            </a:pPr>
            <a:r>
              <a:rPr lang="en-US" sz="1200" i="0" kern="1200" dirty="0" smtClean="0">
                <a:solidFill>
                  <a:schemeClr val="tx1"/>
                </a:solidFill>
                <a:effectLst/>
                <a:latin typeface="+mn-lt"/>
                <a:ea typeface="+mn-ea"/>
                <a:cs typeface="+mn-cs"/>
              </a:rPr>
              <a:t>Say, “When you go shopping, you can write down the things you need on some paper. What do you call this paper?”</a:t>
            </a:r>
          </a:p>
          <a:p>
            <a:pPr marL="171450" indent="-171450">
              <a:buFont typeface="Arial"/>
              <a:buChar char="•"/>
            </a:pPr>
            <a:r>
              <a:rPr lang="en-US" sz="1200" i="0" kern="1200" dirty="0" smtClean="0">
                <a:solidFill>
                  <a:schemeClr val="tx1"/>
                </a:solidFill>
                <a:effectLst/>
                <a:latin typeface="+mn-lt"/>
                <a:ea typeface="+mn-ea"/>
                <a:cs typeface="+mn-cs"/>
              </a:rPr>
              <a:t>Elicit or teach the term “shopping list.”</a:t>
            </a:r>
          </a:p>
          <a:p>
            <a:pPr marL="0" indent="0">
              <a:buFont typeface="Arial"/>
              <a:buNone/>
            </a:pPr>
            <a:endParaRPr lang="en-US" i="0" baseline="0" dirty="0" smtClean="0"/>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Brainstorm/elicit a variety of the target language, which will be used and assessed during the practice.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pPr marL="0" indent="0">
              <a:buFont typeface="Arial"/>
              <a:buNone/>
            </a:pPr>
            <a:endParaRPr lang="en-US" i="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36</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Make A Shopping List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minutes for this slide.</a:t>
            </a:r>
          </a:p>
          <a:p>
            <a:pPr marL="0" indent="0">
              <a:buFont typeface="Arial"/>
              <a:buNone/>
            </a:pPr>
            <a:endParaRPr lang="en-US" i="0" dirty="0" smtClean="0"/>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Call</a:t>
            </a:r>
            <a:r>
              <a:rPr lang="en-US" sz="1200" kern="1200" baseline="0" dirty="0" smtClean="0">
                <a:solidFill>
                  <a:schemeClr val="tx1"/>
                </a:solidFill>
                <a:effectLst/>
                <a:latin typeface="+mn-lt"/>
                <a:ea typeface="+mn-ea"/>
                <a:cs typeface="+mn-cs"/>
              </a:rPr>
              <a:t> out two Students. </a:t>
            </a:r>
            <a:r>
              <a:rPr lang="en-US" sz="1200" kern="1200" dirty="0" smtClean="0">
                <a:solidFill>
                  <a:schemeClr val="tx1"/>
                </a:solidFill>
                <a:effectLst/>
                <a:latin typeface="+mn-lt"/>
                <a:ea typeface="+mn-ea"/>
                <a:cs typeface="+mn-cs"/>
              </a:rPr>
              <a:t>Tell the two Students, “Do you need to buy all the items on your list? Ask your partner if s/he has these items.” For example: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 Do we have any cheese?</a:t>
            </a:r>
          </a:p>
          <a:p>
            <a:r>
              <a:rPr lang="en-US" sz="1200" i="0" kern="1200" dirty="0" smtClean="0">
                <a:solidFill>
                  <a:schemeClr val="tx1"/>
                </a:solidFill>
                <a:effectLst/>
                <a:latin typeface="+mn-lt"/>
                <a:ea typeface="+mn-ea"/>
                <a:cs typeface="+mn-cs"/>
              </a:rPr>
              <a:t>	B: Yes, we have some cheese.</a:t>
            </a:r>
          </a:p>
          <a:p>
            <a:r>
              <a:rPr lang="en-US" sz="1200" i="0" kern="1200" dirty="0" smtClean="0">
                <a:solidFill>
                  <a:schemeClr val="tx1"/>
                </a:solidFill>
                <a:effectLst/>
                <a:latin typeface="+mn-lt"/>
                <a:ea typeface="+mn-ea"/>
                <a:cs typeface="+mn-cs"/>
              </a:rPr>
              <a:t>	A: Do we have any orange juice?</a:t>
            </a:r>
          </a:p>
          <a:p>
            <a:r>
              <a:rPr lang="en-US" sz="1200" i="0" kern="1200" dirty="0" smtClean="0">
                <a:solidFill>
                  <a:schemeClr val="tx1"/>
                </a:solidFill>
                <a:effectLst/>
                <a:latin typeface="+mn-lt"/>
                <a:ea typeface="+mn-ea"/>
                <a:cs typeface="+mn-cs"/>
              </a:rPr>
              <a:t>	B: No, we don’t have any orange juice.</a:t>
            </a:r>
          </a:p>
          <a:p>
            <a:endParaRPr lang="en-US" sz="1200" i="0" kern="1200" dirty="0" smtClean="0">
              <a:solidFill>
                <a:schemeClr val="tx1"/>
              </a:solidFill>
              <a:effectLst/>
              <a:latin typeface="+mn-lt"/>
              <a:ea typeface="+mn-ea"/>
              <a:cs typeface="+mn-cs"/>
            </a:endParaRPr>
          </a:p>
          <a:p>
            <a:pPr marL="171450" indent="-171450">
              <a:buFont typeface="Arial"/>
              <a:buChar char="•"/>
            </a:pPr>
            <a:r>
              <a:rPr lang="en-US" sz="1200" i="0" kern="1200" dirty="0" smtClean="0">
                <a:solidFill>
                  <a:schemeClr val="tx1"/>
                </a:solidFill>
                <a:effectLst/>
                <a:latin typeface="+mn-lt"/>
                <a:ea typeface="+mn-ea"/>
                <a:cs typeface="+mn-cs"/>
              </a:rPr>
              <a:t>Have the Students switch</a:t>
            </a:r>
            <a:r>
              <a:rPr lang="en-US" sz="1200" i="0" kern="1200" baseline="0" dirty="0" smtClean="0">
                <a:solidFill>
                  <a:schemeClr val="tx1"/>
                </a:solidFill>
                <a:effectLst/>
                <a:latin typeface="+mn-lt"/>
                <a:ea typeface="+mn-ea"/>
                <a:cs typeface="+mn-cs"/>
              </a:rPr>
              <a:t> roles and do the activity again.</a:t>
            </a:r>
          </a:p>
          <a:p>
            <a:pPr marL="0" indent="0">
              <a:buFont typeface="Arial"/>
              <a:buNone/>
            </a:pPr>
            <a:endParaRPr lang="en-US" sz="120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ANSWER KEY</a:t>
            </a:r>
          </a:p>
          <a:p>
            <a:r>
              <a:rPr lang="en-GB" sz="1200" kern="1200" dirty="0" smtClean="0">
                <a:solidFill>
                  <a:schemeClr val="tx1"/>
                </a:solidFill>
                <a:effectLst/>
                <a:latin typeface="+mn-lt"/>
                <a:ea typeface="+mn-ea"/>
                <a:cs typeface="+mn-cs"/>
              </a:rPr>
              <a:t>Need to buy: orange juice, two apples, pasta, four bananas, four</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eggs, milk</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Don’t need to buy: coffee, bread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TEACHING TIPS</a:t>
            </a:r>
          </a:p>
          <a:p>
            <a:pPr marL="171450" indent="-171450">
              <a:buFont typeface="Arial"/>
              <a:buChar char="•"/>
            </a:pPr>
            <a:r>
              <a:rPr lang="en-US" sz="1200" kern="1200" dirty="0" smtClean="0">
                <a:solidFill>
                  <a:schemeClr val="tx1"/>
                </a:solidFill>
                <a:effectLst/>
                <a:latin typeface="+mn-lt"/>
                <a:ea typeface="+mn-ea"/>
                <a:cs typeface="+mn-cs"/>
              </a:rPr>
              <a:t>Insist on full-sentence answers </a:t>
            </a:r>
            <a:r>
              <a:rPr lang="en-US" sz="1200" i="0" kern="1200" dirty="0" smtClean="0">
                <a:solidFill>
                  <a:schemeClr val="tx1"/>
                </a:solidFill>
                <a:effectLst/>
                <a:latin typeface="+mn-lt"/>
                <a:ea typeface="+mn-ea"/>
                <a:cs typeface="+mn-cs"/>
              </a:rPr>
              <a:t>using “some,” “any,” or </a:t>
            </a:r>
            <a:r>
              <a:rPr lang="en-US" sz="1200" kern="1200" dirty="0" smtClean="0">
                <a:solidFill>
                  <a:schemeClr val="tx1"/>
                </a:solidFill>
                <a:effectLst/>
                <a:latin typeface="+mn-lt"/>
                <a:ea typeface="+mn-ea"/>
                <a:cs typeface="+mn-cs"/>
              </a:rPr>
              <a:t>an exact figure. </a:t>
            </a:r>
          </a:p>
          <a:p>
            <a:pPr marL="171450" indent="-171450">
              <a:buFont typeface="Arial"/>
              <a:buChar char="•"/>
            </a:pPr>
            <a:r>
              <a:rPr lang="en-US" sz="1200" kern="1200" dirty="0" smtClean="0">
                <a:solidFill>
                  <a:schemeClr val="tx1"/>
                </a:solidFill>
                <a:effectLst/>
                <a:latin typeface="+mn-lt"/>
                <a:ea typeface="+mn-ea"/>
                <a:cs typeface="+mn-cs"/>
              </a:rPr>
              <a:t>Encourage Students to vary their language during the shopping role-play.</a:t>
            </a:r>
          </a:p>
          <a:p>
            <a:pPr marL="171450" indent="-171450">
              <a:buFont typeface="Arial"/>
              <a:buChar char="•"/>
            </a:pPr>
            <a:r>
              <a:rPr lang="en-US" sz="1200" kern="1200" dirty="0" smtClean="0">
                <a:solidFill>
                  <a:schemeClr val="tx1"/>
                </a:solidFill>
                <a:effectLst/>
                <a:latin typeface="+mn-lt"/>
                <a:ea typeface="+mn-ea"/>
                <a:cs typeface="+mn-cs"/>
              </a:rPr>
              <a:t>If you have three or four Students,</a:t>
            </a:r>
            <a:r>
              <a:rPr lang="en-US" sz="1200" kern="1200" baseline="0" dirty="0" smtClean="0">
                <a:solidFill>
                  <a:schemeClr val="tx1"/>
                </a:solidFill>
                <a:effectLst/>
                <a:latin typeface="+mn-lt"/>
                <a:ea typeface="+mn-ea"/>
                <a:cs typeface="+mn-cs"/>
              </a:rPr>
              <a:t> two of them will do this slide and two the next.</a:t>
            </a:r>
            <a:endParaRPr lang="en-US" sz="1200" kern="1200" dirty="0" smtClean="0">
              <a:solidFill>
                <a:schemeClr val="tx1"/>
              </a:solidFill>
              <a:effectLst/>
              <a:latin typeface="+mn-lt"/>
              <a:ea typeface="+mn-ea"/>
              <a:cs typeface="+mn-cs"/>
            </a:endParaRPr>
          </a:p>
          <a:p>
            <a:pPr marL="0" indent="0">
              <a:buFont typeface="Arial"/>
              <a:buNone/>
            </a:pP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37</a:t>
            </a:fld>
            <a:endParaRPr lang="en-US"/>
          </a:p>
        </p:txBody>
      </p:sp>
    </p:spTree>
    <p:extLst>
      <p:ext uri="{BB962C8B-B14F-4D97-AF65-F5344CB8AC3E}">
        <p14:creationId xmlns:p14="http://schemas.microsoft.com/office/powerpoint/2010/main" val="1135513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Make A Shopping List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minutes for this slide.</a:t>
            </a:r>
          </a:p>
          <a:p>
            <a:pPr marL="0" indent="0">
              <a:buFont typeface="Arial"/>
              <a:buNone/>
            </a:pPr>
            <a:endParaRPr lang="en-US" i="0" dirty="0" smtClean="0"/>
          </a:p>
          <a:p>
            <a:pPr marL="0" indent="0">
              <a:buFont typeface="Arial"/>
              <a:buNone/>
            </a:pPr>
            <a:r>
              <a:rPr lang="en-US" i="0" dirty="0" smtClean="0"/>
              <a:t>INSTRUCTIONS</a:t>
            </a:r>
          </a:p>
          <a:p>
            <a:pPr marL="171450" indent="-171450">
              <a:buFont typeface="Arial"/>
              <a:buChar char="•"/>
            </a:pPr>
            <a:r>
              <a:rPr lang="en-US" sz="1200" kern="1200" dirty="0" smtClean="0">
                <a:solidFill>
                  <a:schemeClr val="tx1"/>
                </a:solidFill>
                <a:effectLst/>
                <a:latin typeface="+mn-lt"/>
                <a:ea typeface="+mn-ea"/>
                <a:cs typeface="+mn-cs"/>
              </a:rPr>
              <a:t>Tell two Students, “Do you need to buy all the items on your list? Ask your partner if s/he has these items.”</a:t>
            </a:r>
            <a:endParaRPr lang="en-US" sz="1200" i="0" kern="1200" dirty="0" smtClean="0">
              <a:solidFill>
                <a:schemeClr val="tx1"/>
              </a:solidFill>
              <a:effectLst/>
              <a:latin typeface="+mn-lt"/>
              <a:ea typeface="+mn-ea"/>
              <a:cs typeface="+mn-cs"/>
            </a:endParaRPr>
          </a:p>
          <a:p>
            <a:pPr marL="171450" indent="-171450">
              <a:buFont typeface="Arial"/>
              <a:buChar char="•"/>
            </a:pPr>
            <a:r>
              <a:rPr lang="en-US" sz="1200" i="0" kern="1200" dirty="0" smtClean="0">
                <a:solidFill>
                  <a:schemeClr val="tx1"/>
                </a:solidFill>
                <a:effectLst/>
                <a:latin typeface="+mn-lt"/>
                <a:ea typeface="+mn-ea"/>
                <a:cs typeface="+mn-cs"/>
              </a:rPr>
              <a:t>Have the Students switch</a:t>
            </a:r>
            <a:r>
              <a:rPr lang="en-US" sz="1200" i="0" kern="1200" baseline="0" dirty="0" smtClean="0">
                <a:solidFill>
                  <a:schemeClr val="tx1"/>
                </a:solidFill>
                <a:effectLst/>
                <a:latin typeface="+mn-lt"/>
                <a:ea typeface="+mn-ea"/>
                <a:cs typeface="+mn-cs"/>
              </a:rPr>
              <a:t> roles and do the activity again.</a:t>
            </a:r>
          </a:p>
          <a:p>
            <a:pPr marL="0" indent="0">
              <a:buFont typeface="Arial"/>
              <a:buNone/>
            </a:pPr>
            <a:endParaRPr lang="en-US" sz="120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ANSWER KEY</a:t>
            </a:r>
          </a:p>
          <a:p>
            <a:r>
              <a:rPr lang="en-GB" sz="1200" kern="1200" dirty="0" smtClean="0">
                <a:solidFill>
                  <a:schemeClr val="tx1"/>
                </a:solidFill>
                <a:effectLst/>
                <a:latin typeface="+mn-lt"/>
                <a:ea typeface="+mn-ea"/>
                <a:cs typeface="+mn-cs"/>
              </a:rPr>
              <a:t>Need to buy: tea, sauce, chicken, two eggs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Don’t need to buy: pasta, biscuits, fruit, cheese, milk </a:t>
            </a:r>
            <a:endParaRPr lang="en-US" sz="1200" kern="1200" dirty="0" smtClean="0">
              <a:solidFill>
                <a:schemeClr val="tx1"/>
              </a:solidFill>
              <a:effectLst/>
              <a:latin typeface="+mn-lt"/>
              <a:ea typeface="+mn-ea"/>
              <a:cs typeface="+mn-cs"/>
            </a:endParaRPr>
          </a:p>
          <a:p>
            <a:pPr marL="0" indent="0">
              <a:buFont typeface="Arial"/>
              <a:buNone/>
            </a:pP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38</a:t>
            </a:fld>
            <a:endParaRPr lang="en-US"/>
          </a:p>
        </p:txBody>
      </p:sp>
    </p:spTree>
    <p:extLst>
      <p:ext uri="{BB962C8B-B14F-4D97-AF65-F5344CB8AC3E}">
        <p14:creationId xmlns:p14="http://schemas.microsoft.com/office/powerpoint/2010/main" val="1135513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Make A Shopping List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three minutes for this slide.</a:t>
            </a:r>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r>
              <a:rPr lang="en-US" b="0" baseline="0" dirty="0" smtClean="0"/>
              <a:t> </a:t>
            </a:r>
          </a:p>
          <a:p>
            <a:pPr marL="171450" indent="-171450">
              <a:buFont typeface="Arial" charset="0"/>
              <a:buChar char="•"/>
            </a:pPr>
            <a:r>
              <a:rPr lang="en-US" sz="1200" kern="1200" dirty="0" smtClean="0">
                <a:solidFill>
                  <a:schemeClr val="tx1"/>
                </a:solidFill>
                <a:effectLst/>
                <a:latin typeface="+mn-lt"/>
                <a:ea typeface="+mn-ea"/>
                <a:cs typeface="+mn-cs"/>
              </a:rPr>
              <a:t>Next, say to the Students in open class, “</a:t>
            </a:r>
            <a:r>
              <a:rPr lang="en-US" sz="1200" i="0" kern="1200" dirty="0" smtClean="0">
                <a:solidFill>
                  <a:schemeClr val="tx1"/>
                </a:solidFill>
                <a:effectLst/>
                <a:latin typeface="+mn-lt"/>
                <a:ea typeface="+mn-ea"/>
                <a:cs typeface="+mn-cs"/>
              </a:rPr>
              <a:t>Do you remember what you do or don’t need to buy? You are going to tell the class.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Think about what you will say.”</a:t>
            </a:r>
          </a:p>
          <a:p>
            <a:pPr marL="0" indent="0">
              <a:buFont typeface="Arial" charset="0"/>
              <a:buNone/>
            </a:pPr>
            <a:r>
              <a:rPr lang="en-US" sz="1200" kern="1200" dirty="0" smtClean="0">
                <a:solidFill>
                  <a:schemeClr val="tx1"/>
                </a:solidFill>
                <a:effectLst/>
                <a:latin typeface="+mn-lt"/>
                <a:ea typeface="+mn-ea"/>
                <a:cs typeface="+mn-cs"/>
              </a:rPr>
              <a:t>Allow thirty seconds for the Students to think, and then ask each Student in open class, “</a:t>
            </a:r>
            <a:r>
              <a:rPr lang="en-US" sz="1200" i="0" kern="1200" dirty="0" smtClean="0">
                <a:solidFill>
                  <a:schemeClr val="tx1"/>
                </a:solidFill>
                <a:effectLst/>
                <a:latin typeface="+mn-lt"/>
                <a:ea typeface="+mn-ea"/>
                <a:cs typeface="+mn-cs"/>
              </a:rPr>
              <a:t>What do or don’t you need to buy?”</a:t>
            </a:r>
          </a:p>
          <a:p>
            <a:pPr marL="0" indent="0">
              <a:buFont typeface="Arial" charset="0"/>
              <a:buNone/>
            </a:pPr>
            <a:r>
              <a:rPr lang="en-US" sz="1200" kern="1200" dirty="0" smtClean="0">
                <a:solidFill>
                  <a:schemeClr val="tx1"/>
                </a:solidFill>
                <a:effectLst/>
                <a:latin typeface="+mn-lt"/>
                <a:ea typeface="+mn-ea"/>
                <a:cs typeface="+mn-cs"/>
              </a:rPr>
              <a:t>#1. Elicit answers from each Student. For example:</a:t>
            </a:r>
          </a:p>
          <a:p>
            <a:r>
              <a:rPr lang="en-US" sz="1200" kern="1200" dirty="0" smtClean="0">
                <a:solidFill>
                  <a:schemeClr val="tx1"/>
                </a:solidFill>
                <a:effectLst/>
                <a:latin typeface="+mn-lt"/>
                <a:ea typeface="+mn-ea"/>
                <a:cs typeface="+mn-cs"/>
              </a:rPr>
              <a:t> </a:t>
            </a:r>
          </a:p>
          <a:p>
            <a:pPr lvl="1"/>
            <a:r>
              <a:rPr lang="en-US" sz="1200" i="0" kern="1200" dirty="0" smtClean="0">
                <a:solidFill>
                  <a:schemeClr val="tx1"/>
                </a:solidFill>
                <a:effectLst/>
                <a:latin typeface="+mn-lt"/>
                <a:ea typeface="+mn-ea"/>
                <a:cs typeface="+mn-cs"/>
              </a:rPr>
              <a:t>I need to buy some chicken and some sauce. </a:t>
            </a:r>
          </a:p>
          <a:p>
            <a:pPr lvl="1"/>
            <a:r>
              <a:rPr lang="en-US" sz="1200" i="0" kern="1200" dirty="0" smtClean="0">
                <a:solidFill>
                  <a:schemeClr val="tx1"/>
                </a:solidFill>
                <a:effectLst/>
                <a:latin typeface="+mn-lt"/>
                <a:ea typeface="+mn-ea"/>
                <a:cs typeface="+mn-cs"/>
              </a:rPr>
              <a:t>I don’t need to buy any milk or cheese.</a:t>
            </a: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GB" sz="1200" kern="1200" dirty="0" smtClean="0">
                <a:solidFill>
                  <a:schemeClr val="tx1"/>
                </a:solidFill>
                <a:effectLst/>
                <a:latin typeface="+mn-lt"/>
                <a:ea typeface="+mn-ea"/>
                <a:cs typeface="+mn-cs"/>
              </a:rPr>
              <a:t>In open class, the Students don’t need to say everything they need or don’t need to buy.</a:t>
            </a:r>
            <a:r>
              <a:rPr lang="en-US" dirty="0" smtClean="0">
                <a:effectLst/>
              </a:rPr>
              <a:t> </a:t>
            </a:r>
            <a:endParaRPr lang="en-US" i="0" baseline="0" dirty="0" smtClean="0"/>
          </a:p>
          <a:p>
            <a:pPr marL="0" indent="0">
              <a:buFont typeface="Arial"/>
              <a:buNone/>
            </a:pPr>
            <a:endParaRPr lang="en-US" i="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39</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 (10 min)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pPr marL="171450" indent="-171450">
              <a:buFont typeface="Arial"/>
              <a:buChar char="•"/>
            </a:pPr>
            <a:r>
              <a:rPr lang="en-US" sz="1200" kern="1200" dirty="0" smtClean="0">
                <a:solidFill>
                  <a:schemeClr val="tx1"/>
                </a:solidFill>
                <a:effectLst/>
                <a:latin typeface="+mn-lt"/>
                <a:ea typeface="+mn-ea"/>
                <a:cs typeface="+mn-cs"/>
              </a:rPr>
              <a:t>Can name some very basic food and drink (</a:t>
            </a:r>
            <a:r>
              <a:rPr lang="en-GB" sz="1200" i="1" kern="1200" dirty="0" smtClean="0">
                <a:solidFill>
                  <a:schemeClr val="tx1"/>
                </a:solidFill>
                <a:effectLst/>
                <a:latin typeface="+mn-lt"/>
                <a:ea typeface="+mn-ea"/>
                <a:cs typeface="+mn-cs"/>
              </a:rPr>
              <a:t>banana; beer; biscuits, chips; coffee; fruit; grape; melon; milk; sandwich; water; wine</a:t>
            </a:r>
            <a:r>
              <a:rPr lang="en-US" sz="1200" kern="1200" dirty="0" smtClean="0">
                <a:solidFill>
                  <a:schemeClr val="tx1"/>
                </a:solidFill>
                <a:effectLst/>
                <a:latin typeface="+mn-lt"/>
                <a:ea typeface="+mn-ea"/>
                <a:cs typeface="+mn-cs"/>
              </a:rPr>
              <a:t>)</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a:buNone/>
            </a:pPr>
            <a:r>
              <a:rPr lang="en-US" dirty="0" smtClean="0"/>
              <a:t>#1. Draw the Students’ attention to the picture</a:t>
            </a:r>
            <a:r>
              <a:rPr lang="en-US" baseline="0" dirty="0" smtClean="0"/>
              <a:t> of the chips.</a:t>
            </a:r>
            <a:endParaRPr lang="en-US" dirty="0" smtClean="0"/>
          </a:p>
          <a:p>
            <a:pPr marL="0" indent="0">
              <a:buFont typeface="Arial"/>
              <a:buNone/>
            </a:pPr>
            <a:r>
              <a:rPr lang="en-US" dirty="0" smtClean="0"/>
              <a:t>#2. Have a Student read the question</a:t>
            </a:r>
            <a:r>
              <a:rPr lang="en-US" i="0" dirty="0" smtClean="0"/>
              <a:t>.</a:t>
            </a:r>
            <a:r>
              <a:rPr lang="en-US" i="0" baseline="0" dirty="0" smtClean="0"/>
              <a:t> [What are these?] </a:t>
            </a:r>
          </a:p>
          <a:p>
            <a:pPr marL="0" indent="0">
              <a:buFont typeface="Arial"/>
              <a:buNone/>
            </a:pPr>
            <a:r>
              <a:rPr lang="en-US" i="0" baseline="0" dirty="0" smtClean="0"/>
              <a:t>#3. Encourage a Student to answer.</a:t>
            </a:r>
          </a:p>
          <a:p>
            <a:pPr marL="0" indent="0">
              <a:buFont typeface="Arial"/>
              <a:buNone/>
            </a:pPr>
            <a:r>
              <a:rPr lang="en-US" i="0" baseline="0" dirty="0" smtClean="0"/>
              <a:t>#4. Reveal the answer. [They’re chips.]</a:t>
            </a:r>
          </a:p>
          <a:p>
            <a:pPr marL="0" indent="0">
              <a:buFont typeface="Arial"/>
              <a:buNone/>
            </a:pPr>
            <a:r>
              <a:rPr lang="en-US" dirty="0" smtClean="0"/>
              <a:t>#5. Draw the Students’ attention to the picture</a:t>
            </a:r>
            <a:r>
              <a:rPr lang="en-US" baseline="0" dirty="0" smtClean="0"/>
              <a:t> of the water.</a:t>
            </a:r>
            <a:endParaRPr lang="en-US" dirty="0" smtClean="0"/>
          </a:p>
          <a:p>
            <a:pPr marL="0" indent="0">
              <a:buFont typeface="Arial"/>
              <a:buNone/>
            </a:pPr>
            <a:r>
              <a:rPr lang="en-US" dirty="0" smtClean="0"/>
              <a:t>#6. Have a Student read the question</a:t>
            </a:r>
            <a:r>
              <a:rPr lang="en-US" i="0" dirty="0" smtClean="0"/>
              <a:t>.</a:t>
            </a:r>
            <a:r>
              <a:rPr lang="en-US" i="0" baseline="0" dirty="0" smtClean="0"/>
              <a:t> [What’s this?] </a:t>
            </a:r>
          </a:p>
          <a:p>
            <a:pPr marL="0" indent="0">
              <a:buFont typeface="Arial"/>
              <a:buNone/>
            </a:pPr>
            <a:r>
              <a:rPr lang="en-US" i="0" baseline="0" dirty="0" smtClean="0"/>
              <a:t>#7. Encourage a Student to answer.</a:t>
            </a:r>
          </a:p>
          <a:p>
            <a:pPr marL="0" indent="0">
              <a:buFont typeface="Arial"/>
              <a:buNone/>
            </a:pPr>
            <a:r>
              <a:rPr lang="en-US" i="0" baseline="0" dirty="0" smtClean="0"/>
              <a:t>#8. Reveal the answer. [It’s water.]</a:t>
            </a:r>
          </a:p>
          <a:p>
            <a:pPr marL="0" indent="0">
              <a:buFont typeface="Arial"/>
              <a:buNone/>
            </a:pPr>
            <a:endParaRPr lang="en-US" i="0" baseline="0" dirty="0" smtClean="0"/>
          </a:p>
          <a:p>
            <a:r>
              <a:rPr lang="en-US" sz="1200" b="0" kern="1200" dirty="0" smtClean="0">
                <a:solidFill>
                  <a:schemeClr val="tx1"/>
                </a:solidFill>
                <a:effectLst/>
                <a:latin typeface="+mn-lt"/>
                <a:ea typeface="+mn-ea"/>
                <a:cs typeface="+mn-cs"/>
              </a:rPr>
              <a:t>TEACHING TIPS</a:t>
            </a:r>
          </a:p>
          <a:p>
            <a:pPr marL="171450" indent="-171450">
              <a:buFont typeface="Arial"/>
              <a:buChar char="•"/>
            </a:pPr>
            <a:r>
              <a:rPr lang="en-GB" sz="1200" kern="1200" dirty="0" smtClean="0">
                <a:solidFill>
                  <a:schemeClr val="tx1"/>
                </a:solidFill>
                <a:effectLst/>
                <a:latin typeface="+mn-lt"/>
                <a:ea typeface="+mn-ea"/>
                <a:cs typeface="+mn-cs"/>
              </a:rPr>
              <a:t>Insist on a full sentence, for example</a:t>
            </a:r>
            <a:r>
              <a:rPr lang="en-GB" sz="1200" i="0" kern="1200" dirty="0" smtClean="0">
                <a:solidFill>
                  <a:schemeClr val="tx1"/>
                </a:solidFill>
                <a:effectLst/>
                <a:latin typeface="+mn-lt"/>
                <a:ea typeface="+mn-ea"/>
                <a:cs typeface="+mn-cs"/>
              </a:rPr>
              <a:t>, “It's water” rather than just “water</a:t>
            </a:r>
            <a:r>
              <a:rPr lang="en-US" sz="120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a variety of the target vocabulary.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p:txBody>
      </p:sp>
      <p:sp>
        <p:nvSpPr>
          <p:cNvPr id="4" name="Slide Number Placeholder 3"/>
          <p:cNvSpPr>
            <a:spLocks noGrp="1"/>
          </p:cNvSpPr>
          <p:nvPr>
            <p:ph type="sldNum" sz="quarter" idx="10"/>
          </p:nvPr>
        </p:nvSpPr>
        <p:spPr/>
        <p:txBody>
          <a:bodyPr/>
          <a:lstStyle/>
          <a:p>
            <a:fld id="{30340642-D2FD-D046-87EF-349296A3D9A8}" type="slidenum">
              <a:rPr lang="en-US" smtClean="0"/>
              <a:t>4</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4.2 Make A Shopping List</a:t>
            </a:r>
          </a:p>
          <a:p>
            <a:endParaRPr lang="en-US" b="0" dirty="0" smtClean="0"/>
          </a:p>
          <a:p>
            <a:r>
              <a:rPr lang="en-US" b="0" dirty="0" smtClean="0"/>
              <a:t>FEEDBACK</a:t>
            </a:r>
            <a:endParaRPr lang="en-US" b="0" baseline="0" dirty="0" smtClean="0"/>
          </a:p>
          <a:p>
            <a:pPr marL="171450" indent="-171450">
              <a:buFont typeface="Arial"/>
              <a:buChar char="•"/>
            </a:pPr>
            <a:r>
              <a:rPr lang="en-US" b="0" baseline="0" dirty="0" smtClean="0"/>
              <a:t>Quickly give the Students feedback on the target language they just practiced.</a:t>
            </a:r>
          </a:p>
          <a:p>
            <a:pPr marL="171450" indent="-171450">
              <a:buFont typeface="Arial"/>
              <a:buChar char="•"/>
            </a:pPr>
            <a:r>
              <a:rPr lang="en-US" b="0" baseline="0" dirty="0" smtClean="0"/>
              <a:t>If you have a full class, focus on just a couple points each (i.e., their greatest strength and what they need to work on).</a:t>
            </a:r>
          </a:p>
          <a:p>
            <a:pPr marL="171450" indent="-171450">
              <a:buFont typeface="Arial"/>
              <a:buChar char="•"/>
            </a:pPr>
            <a:r>
              <a:rPr lang="en-US" b="0" baseline="0" dirty="0" smtClean="0"/>
              <a:t>Remind them of other resources they can take advantage of to improve their English:</a:t>
            </a:r>
          </a:p>
          <a:p>
            <a:pPr marL="628650" lvl="1" indent="-171450">
              <a:buFont typeface="Arial"/>
              <a:buChar char="•"/>
            </a:pPr>
            <a:r>
              <a:rPr lang="en-US" b="0" baseline="0" dirty="0" smtClean="0"/>
              <a:t>Go to Wall Street World to practice grammar and vocabulary.</a:t>
            </a:r>
          </a:p>
          <a:p>
            <a:pPr marL="628650" lvl="1" indent="-171450">
              <a:buFont typeface="Arial"/>
              <a:buChar char="•"/>
            </a:pPr>
            <a:r>
              <a:rPr lang="en-US" b="0" baseline="0" dirty="0" smtClean="0"/>
              <a:t>Review the Student Manual or Digital Book to study grammar and vocabulary.</a:t>
            </a:r>
          </a:p>
          <a:p>
            <a:pPr marL="628650" lvl="1" indent="-171450">
              <a:buFont typeface="Arial"/>
              <a:buChar char="•"/>
            </a:pPr>
            <a:r>
              <a:rPr lang="en-US" b="0" baseline="0" dirty="0" smtClean="0"/>
              <a:t>Attend Complementary Classes to practice using grammar and vocabulary.</a:t>
            </a:r>
          </a:p>
          <a:p>
            <a:pPr marL="628650" lvl="1" indent="-171450">
              <a:buFont typeface="Arial"/>
              <a:buChar char="•"/>
            </a:pPr>
            <a:r>
              <a:rPr lang="en-US" b="0" baseline="0" dirty="0" smtClean="0"/>
              <a:t>Join Social Clubs to practice speaking skills.</a:t>
            </a:r>
            <a:endParaRPr lang="en-US" b="0" dirty="0" smtClean="0"/>
          </a:p>
          <a:p>
            <a:endParaRPr lang="en-US" dirty="0" smtClean="0"/>
          </a:p>
          <a:p>
            <a:pPr eaLnBrk="1" hangingPunct="1">
              <a:spcBef>
                <a:spcPct val="0"/>
              </a:spcBef>
              <a:defRPr/>
            </a:pPr>
            <a:endParaRPr 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40</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18 … work on (X, Y, Z ) and repeat Encounter 17].</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smtClean="0"/>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41</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18 … work on (X, Y, Z ) and repeat Encounter 17].</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smtClean="0"/>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42</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18 … work on (X, Y, Z ) and repeat Encounter 17].</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smtClean="0"/>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43</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OVERALL FEEDBACK</a:t>
            </a:r>
            <a:r>
              <a:rPr lang="en-US" sz="1200" b="0" kern="1200" baseline="0" dirty="0" smtClean="0">
                <a:solidFill>
                  <a:schemeClr val="tx1"/>
                </a:solidFill>
                <a:effectLst/>
                <a:latin typeface="+mn-lt"/>
                <a:ea typeface="+mn-ea"/>
                <a:cs typeface="+mn-cs"/>
              </a:rPr>
              <a:t> </a:t>
            </a:r>
            <a:r>
              <a:rPr lang="en-US" sz="1200" b="0" strike="noStrike" kern="1200" dirty="0" smtClean="0">
                <a:solidFill>
                  <a:schemeClr val="tx1"/>
                </a:solidFill>
                <a:effectLst/>
                <a:latin typeface="+mn-lt"/>
                <a:ea typeface="+mn-ea"/>
                <a:cs typeface="+mn-cs"/>
              </a:rPr>
              <a:t>(3–5 min)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Allow one minute for this slide.</a:t>
            </a:r>
          </a:p>
          <a:p>
            <a:endParaRPr lang="en-US" sz="1200" b="0" kern="1200" dirty="0" smtClean="0">
              <a:solidFill>
                <a:schemeClr val="tx1"/>
              </a:solidFill>
              <a:effectLst/>
              <a:latin typeface="+mn-lt"/>
              <a:ea typeface="+mn-ea"/>
              <a:cs typeface="+mn-cs"/>
            </a:endParaRPr>
          </a:p>
          <a:p>
            <a:pPr marL="171450" indent="-171450">
              <a:buFont typeface="Arial"/>
              <a:buChar char="•"/>
            </a:pPr>
            <a:r>
              <a:rPr lang="en-US" sz="1200" b="0" kern="1200" dirty="0" smtClean="0">
                <a:solidFill>
                  <a:schemeClr val="tx1"/>
                </a:solidFill>
                <a:effectLst/>
                <a:latin typeface="+mn-lt"/>
                <a:ea typeface="+mn-ea"/>
                <a:cs typeface="+mn-cs"/>
              </a:rPr>
              <a:t>Explain to the Students that you will now be giving them an overall assessment and recommendations. Use the following prompts to help you explain the assessment:</a:t>
            </a:r>
          </a:p>
          <a:p>
            <a:r>
              <a:rPr lang="en-US" sz="1200" b="0" kern="1200" dirty="0" smtClean="0">
                <a:solidFill>
                  <a:schemeClr val="tx1"/>
                </a:solidFill>
                <a:effectLst/>
                <a:latin typeface="+mn-lt"/>
                <a:ea typeface="+mn-ea"/>
                <a:cs typeface="+mn-cs"/>
              </a:rPr>
              <a:t> </a:t>
            </a:r>
          </a:p>
          <a:p>
            <a:pPr marL="171450" indent="-171450">
              <a:buFont typeface="Wingdings" charset="2"/>
              <a:buChar char="ü"/>
            </a:pPr>
            <a:r>
              <a:rPr lang="en-US" sz="1200" b="0" kern="1200" dirty="0" smtClean="0">
                <a:solidFill>
                  <a:schemeClr val="tx1"/>
                </a:solidFill>
                <a:effectLst/>
                <a:latin typeface="+mn-lt"/>
                <a:ea typeface="+mn-ea"/>
                <a:cs typeface="+mn-cs"/>
              </a:rPr>
              <a:t>First, you did a really good job of…</a:t>
            </a:r>
          </a:p>
          <a:p>
            <a:pPr marL="171450" indent="-171450">
              <a:buFont typeface="Wingdings" charset="2"/>
              <a:buChar char="ü"/>
            </a:pPr>
            <a:r>
              <a:rPr lang="en-US" sz="1200" b="0" kern="1200" dirty="0" smtClean="0">
                <a:solidFill>
                  <a:schemeClr val="tx1"/>
                </a:solidFill>
                <a:effectLst/>
                <a:latin typeface="+mn-lt"/>
                <a:ea typeface="+mn-ea"/>
                <a:cs typeface="+mn-cs"/>
              </a:rPr>
              <a:t>The areas where you could use a little more practice are…</a:t>
            </a:r>
          </a:p>
          <a:p>
            <a:pPr marL="171450" indent="-171450">
              <a:buFont typeface="Wingdings" charset="2"/>
              <a:buChar char="ü"/>
            </a:pPr>
            <a:r>
              <a:rPr lang="en-US" sz="1200" b="0" kern="1200" dirty="0" smtClean="0">
                <a:solidFill>
                  <a:schemeClr val="tx1"/>
                </a:solidFill>
                <a:effectLst/>
                <a:latin typeface="+mn-lt"/>
                <a:ea typeface="+mn-ea"/>
                <a:cs typeface="+mn-cs"/>
              </a:rPr>
              <a:t>The language points I didn’t hear </a:t>
            </a:r>
            <a:r>
              <a:rPr lang="en-US" sz="1200" b="0" i="0" kern="1200" dirty="0" smtClean="0">
                <a:solidFill>
                  <a:schemeClr val="tx1"/>
                </a:solidFill>
                <a:effectLst/>
                <a:latin typeface="+mn-lt"/>
                <a:ea typeface="+mn-ea"/>
                <a:cs typeface="+mn-cs"/>
              </a:rPr>
              <a:t>you use were...</a:t>
            </a:r>
          </a:p>
          <a:p>
            <a:pPr marL="171450" indent="-171450">
              <a:buFont typeface="Wingdings" charset="2"/>
              <a:buChar char="ü"/>
            </a:pPr>
            <a:r>
              <a:rPr lang="en-US" sz="1200" b="0" i="0" kern="1200" dirty="0" smtClean="0">
                <a:solidFill>
                  <a:schemeClr val="tx1"/>
                </a:solidFill>
                <a:effectLst/>
                <a:latin typeface="+mn-lt"/>
                <a:ea typeface="+mn-ea"/>
                <a:cs typeface="+mn-cs"/>
              </a:rPr>
              <a:t>As a result, I’d recommend that you… [continue on to Unit 18 … work on (X, Y, Z ) and repeat Encounter 17].</a:t>
            </a:r>
          </a:p>
          <a:p>
            <a:pPr marL="171450" indent="-171450">
              <a:buFont typeface="Wingdings" charset="2"/>
              <a:buChar char="ü"/>
            </a:pPr>
            <a:r>
              <a:rPr lang="en-US" sz="1200" b="0" i="0" kern="1200" dirty="0" smtClean="0">
                <a:solidFill>
                  <a:schemeClr val="tx1"/>
                </a:solidFill>
                <a:effectLst/>
                <a:latin typeface="+mn-lt"/>
                <a:ea typeface="+mn-ea"/>
                <a:cs typeface="+mn-cs"/>
              </a:rPr>
              <a:t>Do you have any questions?</a:t>
            </a:r>
          </a:p>
          <a:p>
            <a:endParaRPr lang="en-US" dirty="0"/>
          </a:p>
        </p:txBody>
      </p:sp>
      <p:sp>
        <p:nvSpPr>
          <p:cNvPr id="4" name="Slide Number Placeholder 3"/>
          <p:cNvSpPr>
            <a:spLocks noGrp="1"/>
          </p:cNvSpPr>
          <p:nvPr>
            <p:ph type="sldNum" sz="quarter" idx="10"/>
          </p:nvPr>
        </p:nvSpPr>
        <p:spPr/>
        <p:txBody>
          <a:bodyPr/>
          <a:lstStyle/>
          <a:p>
            <a:fld id="{30340642-D2FD-D046-87EF-349296A3D9A8}" type="slidenum">
              <a:rPr lang="en-US" smtClean="0"/>
              <a:t>44</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5.1 Word Race (5 min)</a:t>
            </a:r>
          </a:p>
          <a:p>
            <a:r>
              <a:rPr lang="en-US" sz="1200" b="0" i="0" kern="1200" dirty="0" smtClean="0">
                <a:solidFill>
                  <a:schemeClr val="tx1"/>
                </a:solidFill>
                <a:effectLst/>
                <a:latin typeface="+mn-lt"/>
                <a:ea typeface="+mn-ea"/>
                <a:cs typeface="+mn-cs"/>
              </a:rPr>
              <a:t>Allow</a:t>
            </a:r>
            <a:r>
              <a:rPr lang="en-US" sz="1200" b="0" i="0" kern="1200" baseline="0" dirty="0" smtClean="0">
                <a:solidFill>
                  <a:schemeClr val="tx1"/>
                </a:solidFill>
                <a:effectLst/>
                <a:latin typeface="+mn-lt"/>
                <a:ea typeface="+mn-ea"/>
                <a:cs typeface="+mn-cs"/>
              </a:rPr>
              <a:t> three minutes for this slide.</a:t>
            </a:r>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OBJECTIVE</a:t>
            </a:r>
          </a:p>
          <a:p>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a:t>
            </a:r>
            <a:r>
              <a:rPr lang="en-GB" sz="1200" b="0" kern="1200" dirty="0" smtClean="0">
                <a:solidFill>
                  <a:schemeClr val="tx1"/>
                </a:solidFill>
                <a:effectLst/>
                <a:latin typeface="+mn-lt"/>
                <a:ea typeface="+mn-ea"/>
                <a:cs typeface="+mn-cs"/>
              </a:rPr>
              <a:t>To review and practice target language from the Unit</a:t>
            </a:r>
            <a:r>
              <a:rPr lang="en-US" b="0" dirty="0" smtClean="0">
                <a:effectLst/>
              </a:rPr>
              <a:t> </a:t>
            </a:r>
            <a:endParaRPr lang="en-US" sz="1200" b="0" i="0" kern="1200" baseline="0" dirty="0" smtClean="0">
              <a:solidFill>
                <a:schemeClr val="tx1"/>
              </a:solidFill>
              <a:effectLst/>
              <a:latin typeface="+mn-lt"/>
              <a:ea typeface="+mn-ea"/>
              <a:cs typeface="+mn-cs"/>
            </a:endParaRPr>
          </a:p>
          <a:p>
            <a:endParaRPr lang="en-GB" sz="1200" b="0" kern="1200" dirty="0" smtClean="0">
              <a:solidFill>
                <a:schemeClr val="tx1"/>
              </a:solidFill>
              <a:effectLst/>
              <a:latin typeface="+mn-lt"/>
              <a:ea typeface="+mn-ea"/>
              <a:cs typeface="+mn-cs"/>
            </a:endParaRPr>
          </a:p>
          <a:p>
            <a:r>
              <a:rPr lang="en-GB" sz="1200" b="0" kern="1200" dirty="0" smtClean="0">
                <a:solidFill>
                  <a:schemeClr val="tx1"/>
                </a:solidFill>
                <a:effectLst/>
                <a:latin typeface="+mn-lt"/>
                <a:ea typeface="+mn-ea"/>
                <a:cs typeface="+mn-cs"/>
              </a:rPr>
              <a:t>INSTRUCTIONS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i="0" baseline="0" dirty="0" smtClean="0"/>
              <a:t>As the Students see each image appear, have them compete to see who can be the first to name it (click for each image to appear). </a:t>
            </a:r>
            <a:r>
              <a:rPr lang="en-US" sz="1200" kern="1200" dirty="0" smtClean="0">
                <a:solidFill>
                  <a:schemeClr val="tx1"/>
                </a:solidFill>
                <a:effectLst/>
                <a:latin typeface="+mn-lt"/>
                <a:ea typeface="+mn-ea"/>
                <a:cs typeface="+mn-cs"/>
              </a:rPr>
              <a:t>Award one point to whichever Student guesses the word first.</a:t>
            </a:r>
          </a:p>
          <a:p>
            <a:pPr marL="171450" indent="-171450">
              <a:buFont typeface="Arial" panose="020B0604020202020204" pitchFamily="34" charset="0"/>
              <a:buChar char="•"/>
            </a:pPr>
            <a:r>
              <a:rPr lang="en-US" i="0" baseline="0" dirty="0" smtClean="0"/>
              <a:t>Draw the Students’ attention to the first item (chips).</a:t>
            </a:r>
          </a:p>
          <a:p>
            <a:pPr marL="0" indent="0">
              <a:buFont typeface="Arial"/>
              <a:buNone/>
            </a:pPr>
            <a:r>
              <a:rPr lang="en-US" dirty="0" smtClean="0">
                <a:effectLst/>
              </a:rPr>
              <a:t>#1. Reveal</a:t>
            </a:r>
            <a:r>
              <a:rPr lang="en-US" baseline="0" dirty="0" smtClean="0">
                <a:effectLst/>
              </a:rPr>
              <a:t> the second item (</a:t>
            </a:r>
            <a:r>
              <a:rPr lang="en-US" dirty="0" smtClean="0">
                <a:effectLst/>
              </a:rPr>
              <a:t>bread).</a:t>
            </a:r>
          </a:p>
          <a:p>
            <a:pPr marL="0" indent="0">
              <a:buFont typeface="Arial"/>
              <a:buNone/>
            </a:pPr>
            <a:r>
              <a:rPr lang="en-US" dirty="0" smtClean="0">
                <a:effectLst/>
              </a:rPr>
              <a:t>#2.</a:t>
            </a:r>
            <a:r>
              <a:rPr lang="en-US" baseline="0" dirty="0" smtClean="0">
                <a:effectLst/>
              </a:rPr>
              <a:t> Reveal the third item (</a:t>
            </a:r>
            <a:r>
              <a:rPr lang="en-US" dirty="0" smtClean="0">
                <a:effectLst/>
              </a:rPr>
              <a:t>juice).</a:t>
            </a:r>
          </a:p>
          <a:p>
            <a:pPr marL="0" indent="0">
              <a:buFont typeface="Arial"/>
              <a:buNone/>
            </a:pPr>
            <a:r>
              <a:rPr lang="en-US" dirty="0" smtClean="0">
                <a:effectLst/>
              </a:rPr>
              <a:t>#3.</a:t>
            </a:r>
            <a:r>
              <a:rPr lang="en-US" baseline="0" dirty="0" smtClean="0">
                <a:effectLst/>
              </a:rPr>
              <a:t> Reveal the fourth item (</a:t>
            </a:r>
            <a:r>
              <a:rPr lang="en-US" dirty="0" smtClean="0">
                <a:effectLst/>
              </a:rPr>
              <a:t>coffee).</a:t>
            </a:r>
          </a:p>
          <a:p>
            <a:pPr marL="0" indent="0">
              <a:buFont typeface="Arial"/>
              <a:buNone/>
            </a:pPr>
            <a:r>
              <a:rPr lang="en-US" dirty="0" smtClean="0">
                <a:effectLst/>
              </a:rPr>
              <a:t>#4. Reveal the fifth item (water).</a:t>
            </a:r>
          </a:p>
          <a:p>
            <a:pPr marL="0" indent="0">
              <a:buFont typeface="Arial"/>
              <a:buNone/>
            </a:pPr>
            <a:endParaRPr lang="en-US" i="0" baseline="0" dirty="0" smtClean="0">
              <a:effectLst/>
            </a:endParaRPr>
          </a:p>
          <a:p>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US" sz="1200" kern="1200" dirty="0" smtClean="0">
                <a:solidFill>
                  <a:schemeClr val="tx1"/>
                </a:solidFill>
                <a:effectLst/>
                <a:latin typeface="+mn-lt"/>
                <a:ea typeface="+mn-ea"/>
                <a:cs typeface="+mn-cs"/>
              </a:rPr>
              <a:t>Alternate version: After one Student guesses a word, ask him/her to spell it correctly for a bonus point. For another bonus point, ask the whether to use </a:t>
            </a:r>
            <a:r>
              <a:rPr lang="en-US" sz="1200" i="0" kern="1200" dirty="0" smtClean="0">
                <a:solidFill>
                  <a:schemeClr val="tx1"/>
                </a:solidFill>
                <a:effectLst/>
                <a:latin typeface="+mn-lt"/>
                <a:ea typeface="+mn-ea"/>
                <a:cs typeface="+mn-cs"/>
              </a:rPr>
              <a:t>“a” or “some” with the noun.</a:t>
            </a:r>
            <a:endParaRPr lang="en-US" sz="1200" kern="1200" dirty="0" smtClean="0">
              <a:solidFill>
                <a:schemeClr val="tx1"/>
              </a:solidFill>
              <a:effectLst/>
              <a:latin typeface="+mn-lt"/>
              <a:ea typeface="+mn-ea"/>
              <a:cs typeface="+mn-cs"/>
            </a:endParaRP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45</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5.1 Word Race</a:t>
            </a:r>
          </a:p>
          <a:p>
            <a:r>
              <a:rPr lang="en-US" sz="1200" b="0" i="0" kern="1200" dirty="0" smtClean="0">
                <a:solidFill>
                  <a:schemeClr val="tx1"/>
                </a:solidFill>
                <a:effectLst/>
                <a:latin typeface="+mn-lt"/>
                <a:ea typeface="+mn-ea"/>
                <a:cs typeface="+mn-cs"/>
              </a:rPr>
              <a:t>Allow</a:t>
            </a:r>
            <a:r>
              <a:rPr lang="en-US" sz="1200" b="0" i="0" kern="1200" baseline="0" dirty="0" smtClean="0">
                <a:solidFill>
                  <a:schemeClr val="tx1"/>
                </a:solidFill>
                <a:effectLst/>
                <a:latin typeface="+mn-lt"/>
                <a:ea typeface="+mn-ea"/>
                <a:cs typeface="+mn-cs"/>
              </a:rPr>
              <a:t> two minutes for this slide.</a:t>
            </a:r>
            <a:endParaRPr lang="en-US" sz="1200" b="0" i="0" kern="1200" dirty="0" smtClean="0">
              <a:solidFill>
                <a:schemeClr val="tx1"/>
              </a:solidFill>
              <a:effectLst/>
              <a:latin typeface="+mn-lt"/>
              <a:ea typeface="+mn-ea"/>
              <a:cs typeface="+mn-cs"/>
            </a:endParaRPr>
          </a:p>
          <a:p>
            <a:endParaRPr lang="en-GB" sz="1200" b="0" kern="1200" dirty="0" smtClean="0">
              <a:solidFill>
                <a:schemeClr val="tx1"/>
              </a:solidFill>
              <a:effectLst/>
              <a:latin typeface="+mn-lt"/>
              <a:ea typeface="+mn-ea"/>
              <a:cs typeface="+mn-cs"/>
            </a:endParaRPr>
          </a:p>
          <a:p>
            <a:r>
              <a:rPr lang="en-GB" sz="1200" b="0" kern="1200" dirty="0" smtClean="0">
                <a:solidFill>
                  <a:schemeClr val="tx1"/>
                </a:solidFill>
                <a:effectLst/>
                <a:latin typeface="+mn-lt"/>
                <a:ea typeface="+mn-ea"/>
                <a:cs typeface="+mn-cs"/>
              </a:rPr>
              <a:t>INSTRUCTIONS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i="0" baseline="0" dirty="0" smtClean="0"/>
              <a:t>As the Students see each image appear, have them compete to see who can be the first to name it (click for each image to appear). </a:t>
            </a:r>
            <a:r>
              <a:rPr lang="en-US" sz="1200" kern="1200" dirty="0" smtClean="0">
                <a:solidFill>
                  <a:schemeClr val="tx1"/>
                </a:solidFill>
                <a:effectLst/>
                <a:latin typeface="+mn-lt"/>
                <a:ea typeface="+mn-ea"/>
                <a:cs typeface="+mn-cs"/>
              </a:rPr>
              <a:t>Award one point to whichever Student guesses the word first.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smtClean="0"/>
              <a:t>Draw the Students’ attention to the first item (wine).</a:t>
            </a:r>
          </a:p>
          <a:p>
            <a:pPr marL="0" indent="0">
              <a:buFont typeface="Arial"/>
              <a:buNone/>
            </a:pPr>
            <a:r>
              <a:rPr lang="en-US" dirty="0" smtClean="0">
                <a:effectLst/>
              </a:rPr>
              <a:t>#1. Reveal</a:t>
            </a:r>
            <a:r>
              <a:rPr lang="en-US" baseline="0" dirty="0" smtClean="0">
                <a:effectLst/>
              </a:rPr>
              <a:t> the second item (pizza</a:t>
            </a:r>
            <a:r>
              <a:rPr lang="en-US" dirty="0" smtClean="0">
                <a:effectLst/>
              </a:rPr>
              <a:t>).</a:t>
            </a:r>
          </a:p>
          <a:p>
            <a:pPr marL="0" indent="0">
              <a:buFont typeface="Arial"/>
              <a:buNone/>
            </a:pPr>
            <a:r>
              <a:rPr lang="en-US" dirty="0" smtClean="0">
                <a:effectLst/>
              </a:rPr>
              <a:t>#2.</a:t>
            </a:r>
            <a:r>
              <a:rPr lang="en-US" baseline="0" dirty="0" smtClean="0">
                <a:effectLst/>
              </a:rPr>
              <a:t> Reveal the third item (eggs</a:t>
            </a:r>
            <a:r>
              <a:rPr lang="en-US" dirty="0" smtClean="0">
                <a:effectLst/>
              </a:rPr>
              <a:t>).</a:t>
            </a:r>
          </a:p>
          <a:p>
            <a:pPr marL="0" indent="0">
              <a:buFont typeface="Arial"/>
              <a:buNone/>
            </a:pPr>
            <a:r>
              <a:rPr lang="en-US" dirty="0" smtClean="0">
                <a:effectLst/>
              </a:rPr>
              <a:t>#3.</a:t>
            </a:r>
            <a:r>
              <a:rPr lang="en-US" baseline="0" dirty="0" smtClean="0">
                <a:effectLst/>
              </a:rPr>
              <a:t> Reveal the fourth item (fruit</a:t>
            </a:r>
            <a:r>
              <a:rPr lang="en-US" dirty="0" smtClean="0">
                <a:effectLst/>
              </a:rPr>
              <a:t>).</a:t>
            </a:r>
          </a:p>
          <a:p>
            <a:pPr marL="0" indent="0">
              <a:buFont typeface="Arial"/>
              <a:buNone/>
            </a:pPr>
            <a:r>
              <a:rPr lang="en-US" dirty="0" smtClean="0">
                <a:effectLst/>
              </a:rPr>
              <a:t>#4. Reveal the fifth item (sandwich).</a:t>
            </a:r>
          </a:p>
          <a:p>
            <a:pPr marL="0" indent="0">
              <a:buFont typeface="Arial"/>
              <a:buNone/>
            </a:pPr>
            <a:endParaRPr lang="en-US" i="0" baseline="0" dirty="0" smtClean="0"/>
          </a:p>
          <a:p>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US" sz="1200" kern="1200" dirty="0" smtClean="0">
                <a:solidFill>
                  <a:schemeClr val="tx1"/>
                </a:solidFill>
                <a:effectLst/>
                <a:latin typeface="+mn-lt"/>
                <a:ea typeface="+mn-ea"/>
                <a:cs typeface="+mn-cs"/>
              </a:rPr>
              <a:t>Alternate version: After one Student guesses a word, ask him/her to spell it correctly for a bonus point. For another bonus point, ask the whether to use </a:t>
            </a:r>
            <a:r>
              <a:rPr lang="en-US" sz="1200" i="0" kern="1200" dirty="0" smtClean="0">
                <a:solidFill>
                  <a:schemeClr val="tx1"/>
                </a:solidFill>
                <a:effectLst/>
                <a:latin typeface="+mn-lt"/>
                <a:ea typeface="+mn-ea"/>
                <a:cs typeface="+mn-cs"/>
              </a:rPr>
              <a:t>“a” or “some” with the noun.</a:t>
            </a:r>
            <a:endParaRPr lang="en-US" sz="1200" kern="1200" dirty="0" smtClean="0">
              <a:solidFill>
                <a:schemeClr val="tx1"/>
              </a:solidFill>
              <a:effectLst/>
              <a:latin typeface="+mn-lt"/>
              <a:ea typeface="+mn-ea"/>
              <a:cs typeface="+mn-cs"/>
            </a:endParaRP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46</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indent="0">
              <a:buFont typeface="Arial"/>
              <a:buNone/>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a:buNone/>
            </a:pPr>
            <a:r>
              <a:rPr lang="en-US" dirty="0" smtClean="0"/>
              <a:t>#1. Draw the Students’ attention to the picture</a:t>
            </a:r>
            <a:r>
              <a:rPr lang="en-US" baseline="0" dirty="0" smtClean="0"/>
              <a:t> of the eggs.</a:t>
            </a:r>
            <a:endParaRPr lang="en-US" dirty="0" smtClean="0"/>
          </a:p>
          <a:p>
            <a:pPr marL="0" indent="0">
              <a:buFont typeface="Arial"/>
              <a:buNone/>
            </a:pPr>
            <a:r>
              <a:rPr lang="en-US" dirty="0" smtClean="0"/>
              <a:t>#2. Have a Student read the question</a:t>
            </a:r>
            <a:r>
              <a:rPr lang="en-US" i="0" dirty="0" smtClean="0"/>
              <a:t>.</a:t>
            </a:r>
            <a:r>
              <a:rPr lang="en-US" i="0" baseline="0" dirty="0" smtClean="0"/>
              <a:t> [They’re chips, right?] </a:t>
            </a:r>
          </a:p>
          <a:p>
            <a:pPr marL="0" indent="0">
              <a:buFont typeface="Arial"/>
              <a:buNone/>
            </a:pPr>
            <a:r>
              <a:rPr lang="en-US" i="0" baseline="0" dirty="0" smtClean="0"/>
              <a:t>#3. Encourage a Student to answer.</a:t>
            </a:r>
          </a:p>
          <a:p>
            <a:pPr marL="0" indent="0">
              <a:buFont typeface="Arial"/>
              <a:buNone/>
            </a:pPr>
            <a:r>
              <a:rPr lang="en-US" i="0" baseline="0" dirty="0" smtClean="0"/>
              <a:t>#4. Reveal the answer. [No, they aren’t. They’re eggs.]</a:t>
            </a:r>
          </a:p>
          <a:p>
            <a:endParaRPr lang="en-US" i="0" baseline="0" dirty="0" smtClean="0">
              <a:effectLst/>
            </a:endParaRPr>
          </a:p>
          <a:p>
            <a:r>
              <a:rPr lang="en-US" sz="1200" b="0" i="0" kern="1200" baseline="0" dirty="0" smtClean="0">
                <a:solidFill>
                  <a:schemeClr val="tx1"/>
                </a:solidFill>
                <a:effectLst/>
                <a:latin typeface="+mn-lt"/>
                <a:ea typeface="+mn-ea"/>
                <a:cs typeface="+mn-cs"/>
              </a:rPr>
              <a:t>TEACHING TIPS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a variety of the target vocabulary.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Elicit from each Student.</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helps to board elicited language.</a:t>
            </a:r>
          </a:p>
          <a:p>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5</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one minute for this slide.</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sz="1200" b="0" kern="1200" dirty="0" smtClean="0">
                <a:solidFill>
                  <a:schemeClr val="tx1"/>
                </a:solidFill>
                <a:effectLst/>
                <a:latin typeface="+mn-lt"/>
                <a:ea typeface="+mn-ea"/>
                <a:cs typeface="+mn-cs"/>
              </a:rPr>
              <a:t>OBJECTIVE</a:t>
            </a:r>
          </a:p>
          <a:p>
            <a:pPr marL="171450" indent="-171450">
              <a:buFont typeface="Arial"/>
              <a:buChar char="•"/>
            </a:pPr>
            <a:r>
              <a:rPr lang="en-US" sz="1200" kern="1200" dirty="0" smtClean="0">
                <a:solidFill>
                  <a:schemeClr val="tx1"/>
                </a:solidFill>
                <a:effectLst/>
                <a:latin typeface="+mn-lt"/>
                <a:ea typeface="+mn-ea"/>
                <a:cs typeface="+mn-cs"/>
              </a:rPr>
              <a:t>Can name some very basic food and drink (</a:t>
            </a:r>
            <a:r>
              <a:rPr lang="en-GB" sz="1200" i="1" kern="1200" dirty="0" smtClean="0">
                <a:solidFill>
                  <a:schemeClr val="tx1"/>
                </a:solidFill>
                <a:effectLst/>
                <a:latin typeface="+mn-lt"/>
                <a:ea typeface="+mn-ea"/>
                <a:cs typeface="+mn-cs"/>
              </a:rPr>
              <a:t>banana; beer; biscuits, chips; coffee; fruit; grape; melon; milk; sandwich; water; wine</a:t>
            </a:r>
            <a:r>
              <a:rPr lang="en-US" sz="1200" kern="1200" dirty="0" smtClean="0">
                <a:solidFill>
                  <a:schemeClr val="tx1"/>
                </a:solidFill>
                <a:effectLst/>
                <a:latin typeface="+mn-lt"/>
                <a:ea typeface="+mn-ea"/>
                <a:cs typeface="+mn-cs"/>
              </a:rPr>
              <a:t>)</a:t>
            </a:r>
          </a:p>
          <a:p>
            <a:pPr marL="0" indent="0">
              <a:buFont typeface="Arial"/>
              <a:buNone/>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charset="0"/>
              <a:buNone/>
            </a:pPr>
            <a:r>
              <a:rPr lang="en-US" sz="1200" kern="1200" dirty="0" smtClean="0">
                <a:solidFill>
                  <a:schemeClr val="tx1"/>
                </a:solidFill>
                <a:effectLst/>
                <a:latin typeface="+mn-lt"/>
                <a:ea typeface="+mn-ea"/>
                <a:cs typeface="+mn-cs"/>
              </a:rPr>
              <a:t>#1. Concept check the meaning of key vocabulary by having a Student</a:t>
            </a:r>
            <a:r>
              <a:rPr lang="en-US" sz="1200" kern="1200" baseline="0" dirty="0" smtClean="0">
                <a:solidFill>
                  <a:schemeClr val="tx1"/>
                </a:solidFill>
                <a:effectLst/>
                <a:latin typeface="+mn-lt"/>
                <a:ea typeface="+mn-ea"/>
                <a:cs typeface="+mn-cs"/>
              </a:rPr>
              <a:t> read the question.</a:t>
            </a:r>
            <a:r>
              <a:rPr lang="en-US" sz="120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What other foods and drinks do you know?]</a:t>
            </a:r>
          </a:p>
          <a:p>
            <a:pPr marL="0" indent="0">
              <a:buFont typeface="Arial" charset="0"/>
              <a:buNone/>
            </a:pPr>
            <a:r>
              <a:rPr lang="en-US" sz="1200" kern="1200" dirty="0" smtClean="0">
                <a:solidFill>
                  <a:schemeClr val="tx1"/>
                </a:solidFill>
                <a:effectLst/>
                <a:latin typeface="+mn-lt"/>
                <a:ea typeface="+mn-ea"/>
                <a:cs typeface="+mn-cs"/>
              </a:rPr>
              <a:t>#2. Encourage the Students to respond</a:t>
            </a:r>
            <a:r>
              <a:rPr lang="en-US" sz="1200" kern="1200" baseline="0" dirty="0" smtClean="0">
                <a:solidFill>
                  <a:schemeClr val="tx1"/>
                </a:solidFill>
                <a:effectLst/>
                <a:latin typeface="+mn-lt"/>
                <a:ea typeface="+mn-ea"/>
                <a:cs typeface="+mn-cs"/>
              </a:rPr>
              <a:t>.</a:t>
            </a:r>
          </a:p>
          <a:p>
            <a:pPr marL="0" indent="0">
              <a:buFont typeface="Arial" charset="0"/>
              <a:buNone/>
            </a:pPr>
            <a:r>
              <a:rPr lang="en-US" sz="1200" kern="1200" baseline="0" dirty="0" smtClean="0">
                <a:solidFill>
                  <a:schemeClr val="tx1"/>
                </a:solidFill>
                <a:effectLst/>
                <a:latin typeface="+mn-lt"/>
                <a:ea typeface="+mn-ea"/>
                <a:cs typeface="+mn-cs"/>
              </a:rPr>
              <a:t>#3. Reveal the sample answers. [salad and</a:t>
            </a:r>
            <a:r>
              <a:rPr lang="en-GB" sz="1200" i="0" kern="1200" dirty="0" smtClean="0">
                <a:solidFill>
                  <a:schemeClr val="tx1"/>
                </a:solidFill>
                <a:effectLst/>
                <a:latin typeface="+mn-lt"/>
                <a:ea typeface="+mn-ea"/>
                <a:cs typeface="+mn-cs"/>
              </a:rPr>
              <a:t> cola]</a:t>
            </a:r>
          </a:p>
          <a:p>
            <a:pPr marL="0" indent="0">
              <a:buFont typeface="Arial" charset="0"/>
              <a:buNone/>
            </a:pPr>
            <a:endParaRPr lang="en-GB" sz="1200" i="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TEACHING TIP</a:t>
            </a:r>
          </a:p>
          <a:p>
            <a:pPr marL="171450" indent="-171450">
              <a:buFont typeface="Arial" panose="020B0604020202020204" pitchFamily="34" charset="0"/>
              <a:buChar char="•"/>
            </a:pPr>
            <a:r>
              <a:rPr lang="en-US" sz="1200" i="0" kern="1200" dirty="0" smtClean="0">
                <a:solidFill>
                  <a:schemeClr val="tx1"/>
                </a:solidFill>
                <a:effectLst/>
                <a:latin typeface="+mn-lt"/>
                <a:ea typeface="+mn-ea"/>
                <a:cs typeface="+mn-cs"/>
              </a:rPr>
              <a:t>Elicit target language from each Student.</a:t>
            </a:r>
            <a:endParaRPr lang="en-US" i="0" dirty="0" smtClean="0">
              <a:effectLst/>
            </a:endParaRPr>
          </a:p>
          <a:p>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6</a:t>
            </a:fld>
            <a:endParaRPr lang="en-US"/>
          </a:p>
        </p:txBody>
      </p:sp>
    </p:spTree>
    <p:extLst>
      <p:ext uri="{BB962C8B-B14F-4D97-AF65-F5344CB8AC3E}">
        <p14:creationId xmlns:p14="http://schemas.microsoft.com/office/powerpoint/2010/main" val="98767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sz="1200" b="0" i="0" kern="1200" dirty="0" smtClean="0">
              <a:solidFill>
                <a:schemeClr val="tx1"/>
              </a:solidFill>
              <a:effectLst/>
              <a:latin typeface="+mn-lt"/>
              <a:ea typeface="+mn-ea"/>
              <a:cs typeface="+mn-cs"/>
            </a:endParaRPr>
          </a:p>
          <a:p>
            <a:pPr marL="0" indent="0">
              <a:buFont typeface="Arial"/>
              <a:buNone/>
            </a:pPr>
            <a:endParaRPr lang="en-US" i="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a:buNone/>
            </a:pPr>
            <a:r>
              <a:rPr lang="en-US" dirty="0" smtClean="0"/>
              <a:t>#1. Have a Student read the question. [What’s this?]</a:t>
            </a:r>
          </a:p>
          <a:p>
            <a:pPr marL="0" indent="0">
              <a:buFont typeface="Arial"/>
              <a:buNone/>
            </a:pPr>
            <a:r>
              <a:rPr lang="en-US" dirty="0" smtClean="0"/>
              <a:t>#2. </a:t>
            </a:r>
            <a:r>
              <a:rPr lang="en-US" i="0" dirty="0" smtClean="0"/>
              <a:t>Encourage the Students to answer. Elicit,</a:t>
            </a:r>
            <a:r>
              <a:rPr lang="en-US" i="0" baseline="0" dirty="0" smtClean="0"/>
              <a:t> “</a:t>
            </a:r>
            <a:r>
              <a:rPr lang="en-US" i="0" dirty="0" smtClean="0"/>
              <a:t>It’s bread”.</a:t>
            </a:r>
          </a:p>
          <a:p>
            <a:pPr marL="0" indent="0">
              <a:buFont typeface="Arial"/>
              <a:buNone/>
            </a:pPr>
            <a:r>
              <a:rPr lang="en-US" i="0" baseline="0" dirty="0" smtClean="0"/>
              <a:t>#3. Reveal picture B and have the Students ask and answer the question. (What’s this?/It’s pizza.)</a:t>
            </a:r>
          </a:p>
          <a:p>
            <a:pPr marL="0" indent="0">
              <a:buFont typeface="Arial"/>
              <a:buNone/>
            </a:pPr>
            <a:r>
              <a:rPr lang="en-US" i="0" baseline="0" dirty="0" smtClean="0"/>
              <a:t>#4. Reveal picture C and have the Students ask and answer the question. (What’s this?/It’s a sandwich.)</a:t>
            </a:r>
          </a:p>
          <a:p>
            <a:pPr marL="0" indent="0">
              <a:buFont typeface="Arial"/>
              <a:buNone/>
            </a:pPr>
            <a:r>
              <a:rPr lang="en-US" i="0" baseline="0" dirty="0" smtClean="0"/>
              <a:t>#5. Reveal picture D and have the Students ask and answer the question. (What’s this?/It’s [red] wine.)</a:t>
            </a:r>
          </a:p>
          <a:p>
            <a:pPr marL="0" indent="0">
              <a:buFont typeface="Arial"/>
              <a:buNone/>
            </a:pPr>
            <a:endParaRPr lang="en-US" i="0" baseline="0" dirty="0" smtClean="0"/>
          </a:p>
          <a:p>
            <a:r>
              <a:rPr lang="en-US" sz="1200" b="0" kern="1200" dirty="0" smtClean="0">
                <a:solidFill>
                  <a:schemeClr val="tx1"/>
                </a:solidFill>
                <a:effectLst/>
                <a:latin typeface="+mn-lt"/>
                <a:ea typeface="+mn-ea"/>
                <a:cs typeface="+mn-cs"/>
              </a:rPr>
              <a:t>TEACHING TIPS</a:t>
            </a:r>
          </a:p>
          <a:p>
            <a:pPr marL="171450" indent="-171450">
              <a:buFont typeface="Arial" charset="0"/>
              <a:buChar char="•"/>
            </a:pPr>
            <a:r>
              <a:rPr lang="en-US" sz="1200" kern="1200" dirty="0" smtClean="0">
                <a:solidFill>
                  <a:schemeClr val="tx1"/>
                </a:solidFill>
                <a:effectLst/>
                <a:latin typeface="+mn-lt"/>
                <a:ea typeface="+mn-ea"/>
                <a:cs typeface="+mn-cs"/>
              </a:rPr>
              <a:t>Encourage the Students to help each other if one Student is struggling to remember a word.</a:t>
            </a:r>
          </a:p>
          <a:p>
            <a:pPr marL="171450" indent="-171450">
              <a:buFont typeface="Arial" charset="0"/>
              <a:buChar char="•"/>
            </a:pPr>
            <a:r>
              <a:rPr lang="en-GB" sz="1200" kern="1200" dirty="0" smtClean="0">
                <a:solidFill>
                  <a:schemeClr val="tx1"/>
                </a:solidFill>
                <a:effectLst/>
                <a:latin typeface="+mn-lt"/>
                <a:ea typeface="+mn-ea"/>
                <a:cs typeface="+mn-cs"/>
              </a:rPr>
              <a:t>If you have just one Student, take turns asking and answering questions.</a:t>
            </a:r>
            <a:r>
              <a:rPr lang="en-US" dirty="0" smtClean="0">
                <a:effectLst/>
              </a:rPr>
              <a:t> </a:t>
            </a:r>
            <a:endParaRPr lang="en-US" sz="1200" kern="1200" dirty="0" smtClean="0">
              <a:solidFill>
                <a:schemeClr val="tx1"/>
              </a:solidFill>
              <a:effectLst/>
              <a:latin typeface="+mn-lt"/>
              <a:ea typeface="+mn-ea"/>
              <a:cs typeface="+mn-cs"/>
            </a:endParaRPr>
          </a:p>
          <a:p>
            <a:pPr marL="0" indent="0">
              <a:buFont typeface="Arial"/>
              <a:buNone/>
            </a:pPr>
            <a:endParaRPr lang="en-US" i="0" baseline="0"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sz="1200" b="0" i="0" kern="1200" dirty="0" smtClean="0">
              <a:solidFill>
                <a:schemeClr val="tx1"/>
              </a:solidFill>
              <a:effectLst/>
              <a:latin typeface="+mn-lt"/>
              <a:ea typeface="+mn-ea"/>
              <a:cs typeface="+mn-cs"/>
            </a:endParaRPr>
          </a:p>
          <a:p>
            <a:pPr marL="0" indent="0">
              <a:buFont typeface="Arial"/>
              <a:buNone/>
            </a:pPr>
            <a:endParaRPr lang="en-US" i="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0" indent="0">
              <a:buFont typeface="Arial"/>
              <a:buNone/>
            </a:pPr>
            <a:r>
              <a:rPr lang="en-US" dirty="0" smtClean="0"/>
              <a:t>#1. Have a Student read the question. [What’s this?]</a:t>
            </a:r>
          </a:p>
          <a:p>
            <a:pPr marL="0" indent="0">
              <a:buFont typeface="Arial"/>
              <a:buNone/>
            </a:pPr>
            <a:r>
              <a:rPr lang="en-US" dirty="0" smtClean="0"/>
              <a:t>#2. </a:t>
            </a:r>
            <a:r>
              <a:rPr lang="en-US" i="0" dirty="0" smtClean="0"/>
              <a:t>Encourage the Students to answer. Elicit,</a:t>
            </a:r>
            <a:r>
              <a:rPr lang="en-US" i="0" baseline="0" dirty="0" smtClean="0"/>
              <a:t> “</a:t>
            </a:r>
            <a:r>
              <a:rPr lang="en-US" i="0" dirty="0" smtClean="0"/>
              <a:t>It’s coffee.”</a:t>
            </a:r>
          </a:p>
          <a:p>
            <a:pPr marL="0" indent="0">
              <a:buFont typeface="Arial"/>
              <a:buNone/>
            </a:pPr>
            <a:r>
              <a:rPr lang="en-US" i="0" baseline="0" dirty="0" smtClean="0"/>
              <a:t>#3. Reveal picture B and have the Students ask and answer the question. (What’s this?/It’s juice.)</a:t>
            </a:r>
          </a:p>
          <a:p>
            <a:pPr marL="0" indent="0">
              <a:buFont typeface="Arial"/>
              <a:buNone/>
            </a:pPr>
            <a:r>
              <a:rPr lang="en-US" i="0" baseline="0" dirty="0" smtClean="0"/>
              <a:t>#4. Reveal picture C and have the Students ask and answer the question. (What’s this?/It’s fruit.)</a:t>
            </a:r>
          </a:p>
          <a:p>
            <a:pPr marL="0" indent="0">
              <a:buFont typeface="Arial"/>
              <a:buNone/>
            </a:pPr>
            <a:r>
              <a:rPr lang="en-US" i="0" baseline="0" dirty="0" smtClean="0"/>
              <a:t>#5. Reveal picture D and have the Students ask and answer the question. (What’s this?/It’s water.)</a:t>
            </a:r>
          </a:p>
        </p:txBody>
      </p:sp>
      <p:sp>
        <p:nvSpPr>
          <p:cNvPr id="4" name="Slide Number Placeholder 3"/>
          <p:cNvSpPr>
            <a:spLocks noGrp="1"/>
          </p:cNvSpPr>
          <p:nvPr>
            <p:ph type="sldNum" sz="quarter" idx="10"/>
          </p:nvPr>
        </p:nvSpPr>
        <p:spPr/>
        <p:txBody>
          <a:bodyPr/>
          <a:lstStyle/>
          <a:p>
            <a:fld id="{30340642-D2FD-D046-87EF-349296A3D9A8}" type="slidenum">
              <a:rPr lang="en-US" smtClean="0"/>
              <a:t>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2.1 Food and Drink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Allow two minutes for this slide.</a:t>
            </a:r>
            <a:endParaRPr lang="en-US" sz="1200" b="0" i="0" kern="1200" dirty="0" smtClean="0">
              <a:solidFill>
                <a:schemeClr val="tx1"/>
              </a:solidFill>
              <a:effectLst/>
              <a:latin typeface="+mn-lt"/>
              <a:ea typeface="+mn-ea"/>
              <a:cs typeface="+mn-cs"/>
            </a:endParaRPr>
          </a:p>
          <a:p>
            <a:pPr marL="0" indent="0">
              <a:buFont typeface="Arial"/>
              <a:buNone/>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INSTRUCTIONS</a:t>
            </a:r>
          </a:p>
          <a:p>
            <a:pPr marL="171450" indent="-171450">
              <a:buFont typeface="Arial" charset="0"/>
              <a:buChar char="•"/>
            </a:pPr>
            <a:r>
              <a:rPr lang="en-US" sz="1200" kern="1200" dirty="0" smtClean="0">
                <a:solidFill>
                  <a:schemeClr val="tx1"/>
                </a:solidFill>
                <a:effectLst/>
                <a:latin typeface="+mn-lt"/>
                <a:ea typeface="+mn-ea"/>
                <a:cs typeface="+mn-cs"/>
              </a:rPr>
              <a:t>Repeat the activity, but this time with negative statements. </a:t>
            </a:r>
            <a:r>
              <a:rPr lang="en-GB" sz="1200" kern="1200" dirty="0" smtClean="0">
                <a:solidFill>
                  <a:schemeClr val="tx1"/>
                </a:solidFill>
                <a:effectLst/>
                <a:latin typeface="+mn-lt"/>
                <a:ea typeface="+mn-ea"/>
                <a:cs typeface="+mn-cs"/>
              </a:rPr>
              <a:t>Instruct the Students to take turns telling each other the incorrect vocabulary while another Student corrects it. </a:t>
            </a:r>
            <a:r>
              <a:rPr lang="en-US" sz="1200" kern="1200" dirty="0" smtClean="0">
                <a:solidFill>
                  <a:schemeClr val="tx1"/>
                </a:solidFill>
                <a:effectLst/>
                <a:latin typeface="+mn-lt"/>
                <a:ea typeface="+mn-ea"/>
                <a:cs typeface="+mn-cs"/>
              </a:rPr>
              <a:t>For example: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 This is fruit.</a:t>
            </a:r>
          </a:p>
          <a:p>
            <a:r>
              <a:rPr lang="en-US" sz="1200" kern="1200" dirty="0" smtClean="0">
                <a:solidFill>
                  <a:schemeClr val="tx1"/>
                </a:solidFill>
                <a:effectLst/>
                <a:latin typeface="+mn-lt"/>
                <a:ea typeface="+mn-ea"/>
                <a:cs typeface="+mn-cs"/>
              </a:rPr>
              <a:t>	B: No it isn’t. It’s juice.</a:t>
            </a:r>
          </a:p>
          <a:p>
            <a:endParaRPr lang="en-US" sz="1200" kern="1200" dirty="0" smtClean="0">
              <a:solidFill>
                <a:schemeClr val="tx1"/>
              </a:solidFill>
              <a:effectLst/>
              <a:latin typeface="+mn-lt"/>
              <a:ea typeface="+mn-ea"/>
              <a:cs typeface="+mn-cs"/>
            </a:endParaRPr>
          </a:p>
          <a:p>
            <a:pPr marL="0" indent="0">
              <a:buFont typeface="Arial"/>
              <a:buNone/>
            </a:pPr>
            <a:r>
              <a:rPr lang="en-US" dirty="0" smtClean="0"/>
              <a:t>#1–4. </a:t>
            </a:r>
            <a:r>
              <a:rPr lang="en-US" i="0" baseline="0" dirty="0" smtClean="0"/>
              <a:t>Reveal the pictures.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TEACHING TIP</a:t>
            </a:r>
          </a:p>
          <a:p>
            <a:pPr marL="171450" indent="-171450">
              <a:buFont typeface="Arial" charset="0"/>
              <a:buChar char="•"/>
            </a:pPr>
            <a:r>
              <a:rPr lang="en-GB" sz="1200" kern="1200" dirty="0" smtClean="0">
                <a:solidFill>
                  <a:schemeClr val="tx1"/>
                </a:solidFill>
                <a:effectLst/>
                <a:latin typeface="+mn-lt"/>
                <a:ea typeface="+mn-ea"/>
                <a:cs typeface="+mn-cs"/>
              </a:rPr>
              <a:t>Set up the negative structure by selecting a strong pair to model the activity for the class.</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9</a:t>
            </a:fld>
            <a:endParaRPr lang="en-US"/>
          </a:p>
        </p:txBody>
      </p:sp>
    </p:spTree>
    <p:extLst>
      <p:ext uri="{BB962C8B-B14F-4D97-AF65-F5344CB8AC3E}">
        <p14:creationId xmlns:p14="http://schemas.microsoft.com/office/powerpoint/2010/main" val="40994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6571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44065"/>
      </p:ext>
    </p:extLst>
  </p:cSld>
  <p:clrMap bg1="lt1" tx1="dk1" bg2="lt2" tx2="dk2" accent1="accent1" accent2="accent2" accent3="accent3" accent4="accent4" accent5="accent5" accent6="accent6" hlink="hlink" folHlink="folHlink"/>
  <p:sldLayoutIdLst>
    <p:sldLayoutId id="2147483730"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9.png"/><Relationship Id="rId5" Type="http://schemas.openxmlformats.org/officeDocument/2006/relationships/image" Target="../media/image18.emf"/><Relationship Id="rId6" Type="http://schemas.openxmlformats.org/officeDocument/2006/relationships/image" Target="../media/image17.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tif"/><Relationship Id="rId4" Type="http://schemas.openxmlformats.org/officeDocument/2006/relationships/image" Target="../media/image30.tiff"/><Relationship Id="rId5"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Relationship Id="rId4" Type="http://schemas.openxmlformats.org/officeDocument/2006/relationships/image" Target="../media/image32.tiff"/><Relationship Id="rId5"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33.png"/><Relationship Id="rId5"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8.emf"/><Relationship Id="rId5" Type="http://schemas.openxmlformats.org/officeDocument/2006/relationships/image" Target="../media/image25.png"/><Relationship Id="rId6" Type="http://schemas.openxmlformats.org/officeDocument/2006/relationships/image" Target="../media/image11.emf"/><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microsoft.com/office/2007/relationships/hdphoto" Target="../media/hdphoto4.wdp"/><Relationship Id="rId5" Type="http://schemas.openxmlformats.org/officeDocument/2006/relationships/image" Target="../media/image18.em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19.png"/><Relationship Id="rId9"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07/relationships/hdphoto" Target="../media/hdphoto3.wdp"/><Relationship Id="rId13"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3.png"/><Relationship Id="rId8"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microsoft.com/office/2007/relationships/hdphoto" Target="../media/hdphoto4.wdp"/><Relationship Id="rId7" Type="http://schemas.openxmlformats.org/officeDocument/2006/relationships/image" Target="../media/image78.png"/><Relationship Id="rId8"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5.png"/><Relationship Id="rId5"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8.emf"/><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2.png"/><Relationship Id="rId5" Type="http://schemas.openxmlformats.org/officeDocument/2006/relationships/image" Target="../media/image18.em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500062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5" name="Picture 4" descr="WSE_MASTER LOGO_COLOUR_NEGATIV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6" name="Title 1"/>
          <p:cNvSpPr txBox="1">
            <a:spLocks/>
          </p:cNvSpPr>
          <p:nvPr/>
        </p:nvSpPr>
        <p:spPr>
          <a:xfrm>
            <a:off x="419100" y="3020845"/>
            <a:ext cx="8216900" cy="1538455"/>
          </a:xfrm>
          <a:prstGeom prst="rect">
            <a:avLst/>
          </a:prstGeom>
        </p:spPr>
        <p:txBody>
          <a:bodyPr lIns="0" tIns="0" rIns="0" bIns="0" anchor="b">
            <a:spAutoFit/>
          </a:bodyPr>
          <a:lstStyle>
            <a:lvl1pPr algn="l" defTabSz="457200" rtl="0" eaLnBrk="1" latinLnBrk="0" hangingPunct="1">
              <a:lnSpc>
                <a:spcPts val="5900"/>
              </a:lnSpc>
              <a:spcBef>
                <a:spcPct val="0"/>
              </a:spcBef>
              <a:buNone/>
              <a:defRPr sz="5900" b="1" i="0" kern="1200">
                <a:solidFill>
                  <a:srgbClr val="FFFFFF"/>
                </a:solidFill>
                <a:latin typeface="Arial Black"/>
                <a:ea typeface="+mj-ea"/>
                <a:cs typeface="Arial Black"/>
              </a:defRPr>
            </a:lvl1pPr>
          </a:lstStyle>
          <a:p>
            <a:r>
              <a:rPr lang="en-GB" dirty="0" smtClean="0">
                <a:latin typeface="Arial" pitchFamily="34" charset="0"/>
                <a:cs typeface="Arial" pitchFamily="34" charset="0"/>
              </a:rPr>
              <a:t>Online</a:t>
            </a:r>
            <a:r>
              <a:rPr lang="en-GB" dirty="0">
                <a:latin typeface="Arial" pitchFamily="34" charset="0"/>
                <a:cs typeface="Arial" pitchFamily="34" charset="0"/>
              </a:rPr>
              <a:t/>
            </a:r>
            <a:br>
              <a:rPr lang="en-GB" dirty="0">
                <a:latin typeface="Arial" pitchFamily="34" charset="0"/>
                <a:cs typeface="Arial" pitchFamily="34" charset="0"/>
              </a:rPr>
            </a:br>
            <a:r>
              <a:rPr lang="en-GB" dirty="0">
                <a:latin typeface="Arial" pitchFamily="34" charset="0"/>
                <a:cs typeface="Arial" pitchFamily="34" charset="0"/>
              </a:rPr>
              <a:t>Encounter </a:t>
            </a:r>
            <a:r>
              <a:rPr lang="en-GB" dirty="0" smtClean="0">
                <a:latin typeface="Arial" pitchFamily="34" charset="0"/>
                <a:cs typeface="Arial" pitchFamily="34" charset="0"/>
              </a:rPr>
              <a:t>17</a:t>
            </a:r>
            <a:endParaRPr lang="en-US" dirty="0">
              <a:latin typeface="Arial" pitchFamily="34" charset="0"/>
              <a:cs typeface="Arial" pitchFamily="34" charset="0"/>
            </a:endParaRPr>
          </a:p>
        </p:txBody>
      </p:sp>
      <p:grpSp>
        <p:nvGrpSpPr>
          <p:cNvPr id="9" name="Group 8"/>
          <p:cNvGrpSpPr/>
          <p:nvPr/>
        </p:nvGrpSpPr>
        <p:grpSpPr>
          <a:xfrm>
            <a:off x="0" y="4999500"/>
            <a:ext cx="9144000" cy="144000"/>
            <a:chOff x="0" y="4999500"/>
            <a:chExt cx="9144000" cy="144000"/>
          </a:xfrm>
        </p:grpSpPr>
        <p:sp>
          <p:nvSpPr>
            <p:cNvPr id="10" name="Rectangle 9"/>
            <p:cNvSpPr/>
            <p:nvPr/>
          </p:nvSpPr>
          <p:spPr>
            <a:xfrm>
              <a:off x="0" y="4999500"/>
              <a:ext cx="9144000" cy="144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p:nvSpPr>
          <p:spPr>
            <a:xfrm>
              <a:off x="1" y="4999500"/>
              <a:ext cx="415924" cy="144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99762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31" name="Group 30"/>
          <p:cNvGrpSpPr/>
          <p:nvPr/>
        </p:nvGrpSpPr>
        <p:grpSpPr>
          <a:xfrm>
            <a:off x="3585919" y="931954"/>
            <a:ext cx="1972800" cy="868735"/>
            <a:chOff x="3351749" y="1841130"/>
            <a:chExt cx="1972800" cy="868735"/>
          </a:xfrm>
        </p:grpSpPr>
        <p:sp>
          <p:nvSpPr>
            <p:cNvPr id="32" name="TextBox 31"/>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rot="16200000" flipH="1" flipV="1">
              <a:off x="4819649"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4" name="Pictur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74674" y="1875825"/>
            <a:ext cx="1571079" cy="1884855"/>
          </a:xfrm>
          <a:prstGeom prst="rect">
            <a:avLst/>
          </a:prstGeom>
        </p:spPr>
      </p:pic>
      <p:grpSp>
        <p:nvGrpSpPr>
          <p:cNvPr id="36" name="Group 35"/>
          <p:cNvGrpSpPr/>
          <p:nvPr/>
        </p:nvGrpSpPr>
        <p:grpSpPr>
          <a:xfrm>
            <a:off x="355600" y="854662"/>
            <a:ext cx="2718313" cy="1898137"/>
            <a:chOff x="6057106" y="854662"/>
            <a:chExt cx="2718313" cy="1898137"/>
          </a:xfrm>
        </p:grpSpPr>
        <p:pic>
          <p:nvPicPr>
            <p:cNvPr id="37" name="Picture 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61019" y="854662"/>
              <a:ext cx="2714400" cy="1810484"/>
            </a:xfrm>
            <a:prstGeom prst="rect">
              <a:avLst/>
            </a:prstGeom>
          </p:spPr>
        </p:pic>
        <p:grpSp>
          <p:nvGrpSpPr>
            <p:cNvPr id="38" name="Group 37"/>
            <p:cNvGrpSpPr/>
            <p:nvPr/>
          </p:nvGrpSpPr>
          <p:grpSpPr>
            <a:xfrm>
              <a:off x="6057106" y="2447999"/>
              <a:ext cx="2718313" cy="304800"/>
              <a:chOff x="908636" y="2485401"/>
              <a:chExt cx="2635537" cy="304800"/>
            </a:xfrm>
          </p:grpSpPr>
          <p:pic>
            <p:nvPicPr>
              <p:cNvPr id="41" name="Picture 40"/>
              <p:cNvPicPr>
                <a:picLocks noChangeAspect="1"/>
              </p:cNvPicPr>
              <p:nvPr/>
            </p:nvPicPr>
            <p:blipFill>
              <a:blip r:embed="rId5"/>
              <a:stretch>
                <a:fillRect/>
              </a:stretch>
            </p:blipFill>
            <p:spPr>
              <a:xfrm>
                <a:off x="908636" y="2485401"/>
                <a:ext cx="2635537" cy="304800"/>
              </a:xfrm>
              <a:prstGeom prst="rect">
                <a:avLst/>
              </a:prstGeom>
            </p:spPr>
          </p:pic>
          <p:sp>
            <p:nvSpPr>
              <p:cNvPr id="43" name="TextBox 42"/>
              <p:cNvSpPr txBox="1"/>
              <p:nvPr/>
            </p:nvSpPr>
            <p:spPr>
              <a:xfrm>
                <a:off x="1149154" y="2561601"/>
                <a:ext cx="216143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A</a:t>
                </a:r>
                <a:endParaRPr lang="en-US" sz="1600" i="0" dirty="0">
                  <a:solidFill>
                    <a:srgbClr val="003359"/>
                  </a:solidFill>
                  <a:latin typeface="Arial" pitchFamily="34" charset="0"/>
                  <a:cs typeface="Arial" pitchFamily="34" charset="0"/>
                </a:endParaRPr>
              </a:p>
            </p:txBody>
          </p:sp>
        </p:grpSp>
      </p:grpSp>
      <p:grpSp>
        <p:nvGrpSpPr>
          <p:cNvPr id="7" name="Group 6"/>
          <p:cNvGrpSpPr/>
          <p:nvPr/>
        </p:nvGrpSpPr>
        <p:grpSpPr>
          <a:xfrm>
            <a:off x="358391" y="2893895"/>
            <a:ext cx="2718848" cy="1898137"/>
            <a:chOff x="358391" y="2893895"/>
            <a:chExt cx="2718848" cy="1898137"/>
          </a:xfrm>
        </p:grpSpPr>
        <p:pic>
          <p:nvPicPr>
            <p:cNvPr id="44" name="Picture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8391" y="2893895"/>
              <a:ext cx="2712456" cy="1629062"/>
            </a:xfrm>
            <a:prstGeom prst="rect">
              <a:avLst/>
            </a:prstGeom>
            <a:ln>
              <a:noFill/>
            </a:ln>
          </p:spPr>
        </p:pic>
        <p:grpSp>
          <p:nvGrpSpPr>
            <p:cNvPr id="45" name="Group 44"/>
            <p:cNvGrpSpPr/>
            <p:nvPr/>
          </p:nvGrpSpPr>
          <p:grpSpPr>
            <a:xfrm>
              <a:off x="359239" y="4487232"/>
              <a:ext cx="2718000" cy="304800"/>
              <a:chOff x="828674" y="2504451"/>
              <a:chExt cx="2677353" cy="304800"/>
            </a:xfrm>
          </p:grpSpPr>
          <p:pic>
            <p:nvPicPr>
              <p:cNvPr id="46" name="Picture 45"/>
              <p:cNvPicPr>
                <a:picLocks noChangeAspect="1"/>
              </p:cNvPicPr>
              <p:nvPr/>
            </p:nvPicPr>
            <p:blipFill>
              <a:blip r:embed="rId5"/>
              <a:stretch>
                <a:fillRect/>
              </a:stretch>
            </p:blipFill>
            <p:spPr>
              <a:xfrm>
                <a:off x="828674" y="2504451"/>
                <a:ext cx="2677353" cy="304800"/>
              </a:xfrm>
              <a:prstGeom prst="rect">
                <a:avLst/>
              </a:prstGeom>
            </p:spPr>
          </p:pic>
          <p:sp>
            <p:nvSpPr>
              <p:cNvPr id="47" name="TextBox 46"/>
              <p:cNvSpPr txBox="1"/>
              <p:nvPr/>
            </p:nvSpPr>
            <p:spPr>
              <a:xfrm>
                <a:off x="840581" y="2580651"/>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C</a:t>
                </a:r>
                <a:endParaRPr lang="en-US" sz="1600" i="0" dirty="0">
                  <a:solidFill>
                    <a:srgbClr val="003359"/>
                  </a:solidFill>
                  <a:latin typeface="Arial" pitchFamily="34" charset="0"/>
                  <a:cs typeface="Arial" pitchFamily="34" charset="0"/>
                </a:endParaRPr>
              </a:p>
            </p:txBody>
          </p:sp>
        </p:grpSp>
      </p:grpSp>
      <p:grpSp>
        <p:nvGrpSpPr>
          <p:cNvPr id="9" name="Group 8"/>
          <p:cNvGrpSpPr/>
          <p:nvPr/>
        </p:nvGrpSpPr>
        <p:grpSpPr>
          <a:xfrm>
            <a:off x="6059487" y="855699"/>
            <a:ext cx="2718001" cy="1884715"/>
            <a:chOff x="6059487" y="855699"/>
            <a:chExt cx="2718001" cy="1884715"/>
          </a:xfrm>
        </p:grpSpPr>
        <p:pic>
          <p:nvPicPr>
            <p:cNvPr id="49" name="Picture 4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59487" y="855699"/>
              <a:ext cx="2718001" cy="1616813"/>
            </a:xfrm>
            <a:prstGeom prst="rect">
              <a:avLst/>
            </a:prstGeom>
          </p:spPr>
        </p:pic>
        <p:grpSp>
          <p:nvGrpSpPr>
            <p:cNvPr id="50" name="Group 49"/>
            <p:cNvGrpSpPr/>
            <p:nvPr/>
          </p:nvGrpSpPr>
          <p:grpSpPr>
            <a:xfrm>
              <a:off x="6059488" y="2433852"/>
              <a:ext cx="2718000" cy="306562"/>
              <a:chOff x="828673" y="2504451"/>
              <a:chExt cx="2692833" cy="306562"/>
            </a:xfrm>
          </p:grpSpPr>
          <p:pic>
            <p:nvPicPr>
              <p:cNvPr id="51" name="Picture 50"/>
              <p:cNvPicPr>
                <a:picLocks noChangeAspect="1"/>
              </p:cNvPicPr>
              <p:nvPr/>
            </p:nvPicPr>
            <p:blipFill>
              <a:blip r:embed="rId5"/>
              <a:stretch>
                <a:fillRect/>
              </a:stretch>
            </p:blipFill>
            <p:spPr>
              <a:xfrm>
                <a:off x="828673" y="2504451"/>
                <a:ext cx="2692833" cy="306562"/>
              </a:xfrm>
              <a:prstGeom prst="rect">
                <a:avLst/>
              </a:prstGeom>
            </p:spPr>
          </p:pic>
          <p:sp>
            <p:nvSpPr>
              <p:cNvPr id="52" name="TextBox 51"/>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grpSp>
        <p:nvGrpSpPr>
          <p:cNvPr id="8" name="Group 7"/>
          <p:cNvGrpSpPr/>
          <p:nvPr/>
        </p:nvGrpSpPr>
        <p:grpSpPr>
          <a:xfrm>
            <a:off x="6057757" y="2893895"/>
            <a:ext cx="2719731" cy="1868407"/>
            <a:chOff x="6057757" y="2893895"/>
            <a:chExt cx="2719731" cy="1868407"/>
          </a:xfrm>
        </p:grpSpPr>
        <p:pic>
          <p:nvPicPr>
            <p:cNvPr id="54" name="Picture 5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57757" y="2893895"/>
              <a:ext cx="2718000" cy="1812885"/>
            </a:xfrm>
            <a:prstGeom prst="rect">
              <a:avLst/>
            </a:prstGeom>
          </p:spPr>
        </p:pic>
        <p:grpSp>
          <p:nvGrpSpPr>
            <p:cNvPr id="55" name="Group 54"/>
            <p:cNvGrpSpPr/>
            <p:nvPr/>
          </p:nvGrpSpPr>
          <p:grpSpPr>
            <a:xfrm>
              <a:off x="6059488" y="4455740"/>
              <a:ext cx="2718000" cy="306562"/>
              <a:chOff x="828673" y="2504451"/>
              <a:chExt cx="2692833" cy="306562"/>
            </a:xfrm>
          </p:grpSpPr>
          <p:pic>
            <p:nvPicPr>
              <p:cNvPr id="73" name="Picture 72"/>
              <p:cNvPicPr>
                <a:picLocks noChangeAspect="1"/>
              </p:cNvPicPr>
              <p:nvPr/>
            </p:nvPicPr>
            <p:blipFill>
              <a:blip r:embed="rId5"/>
              <a:stretch>
                <a:fillRect/>
              </a:stretch>
            </p:blipFill>
            <p:spPr>
              <a:xfrm>
                <a:off x="828673" y="2504451"/>
                <a:ext cx="2692833" cy="306562"/>
              </a:xfrm>
              <a:prstGeom prst="rect">
                <a:avLst/>
              </a:prstGeom>
            </p:spPr>
          </p:pic>
          <p:sp>
            <p:nvSpPr>
              <p:cNvPr id="74" name="TextBox 73"/>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D</a:t>
                </a:r>
                <a:endParaRPr lang="en-US" sz="1600" i="0" dirty="0">
                  <a:solidFill>
                    <a:srgbClr val="003359"/>
                  </a:solidFill>
                  <a:latin typeface="Arial" pitchFamily="34" charset="0"/>
                  <a:cs typeface="Arial" pitchFamily="34" charset="0"/>
                </a:endParaRPr>
              </a:p>
            </p:txBody>
          </p:sp>
        </p:grpSp>
      </p:grpSp>
      <p:grpSp>
        <p:nvGrpSpPr>
          <p:cNvPr id="48" name="Group 47"/>
          <p:cNvGrpSpPr/>
          <p:nvPr/>
        </p:nvGrpSpPr>
        <p:grpSpPr>
          <a:xfrm>
            <a:off x="3585919" y="3834878"/>
            <a:ext cx="1972800" cy="863742"/>
            <a:chOff x="908196" y="2076608"/>
            <a:chExt cx="1972800" cy="863742"/>
          </a:xfrm>
        </p:grpSpPr>
        <p:sp>
          <p:nvSpPr>
            <p:cNvPr id="53" name="TextBox 52"/>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6" name="Right Triangle 55"/>
            <p:cNvSpPr/>
            <p:nvPr/>
          </p:nvSpPr>
          <p:spPr>
            <a:xfrm rot="10800000" flipH="1" flipV="1">
              <a:off x="1813865"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18992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2</a:t>
              </a:r>
              <a:endParaRPr lang="en-US" sz="1400" b="1" i="0" dirty="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744010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2.2: Context Creation</a:t>
            </a:r>
            <a:endParaRPr lang="en-US" sz="1600" b="0" i="0" dirty="0">
              <a:solidFill>
                <a:srgbClr val="FFFFFF"/>
              </a:solidFill>
              <a:latin typeface="Arial" pitchFamily="34" charset="0"/>
              <a:cs typeface="Arial" pitchFamily="34" charset="0"/>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51723" y="849618"/>
            <a:ext cx="4430078" cy="3932911"/>
          </a:xfrm>
          <a:prstGeom prst="rect">
            <a:avLst/>
          </a:prstGeom>
        </p:spPr>
      </p:pic>
      <p:grpSp>
        <p:nvGrpSpPr>
          <p:cNvPr id="17" name="Group 16"/>
          <p:cNvGrpSpPr/>
          <p:nvPr/>
        </p:nvGrpSpPr>
        <p:grpSpPr>
          <a:xfrm>
            <a:off x="433406" y="923924"/>
            <a:ext cx="2900411" cy="648000"/>
            <a:chOff x="2136794" y="2279649"/>
            <a:chExt cx="2900411" cy="648000"/>
          </a:xfrm>
        </p:grpSpPr>
        <p:sp>
          <p:nvSpPr>
            <p:cNvPr id="22" name="TextBox 21"/>
            <p:cNvSpPr txBox="1"/>
            <p:nvPr/>
          </p:nvSpPr>
          <p:spPr>
            <a:xfrm>
              <a:off x="2136794" y="2279649"/>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I’m hungry. I want to have lunch. Come with me. Where shall we go?</a:t>
              </a:r>
            </a:p>
          </p:txBody>
        </p:sp>
        <p:sp>
          <p:nvSpPr>
            <p:cNvPr id="23" name="Right Triangle 22"/>
            <p:cNvSpPr/>
            <p:nvPr/>
          </p:nvSpPr>
          <p:spPr>
            <a:xfrm rot="10800000" flipH="1" flipV="1">
              <a:off x="4891154" y="249998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4" name="Group 23"/>
          <p:cNvGrpSpPr/>
          <p:nvPr/>
        </p:nvGrpSpPr>
        <p:grpSpPr>
          <a:xfrm>
            <a:off x="432571" y="3827382"/>
            <a:ext cx="2674800" cy="870248"/>
            <a:chOff x="884243" y="1784352"/>
            <a:chExt cx="2674800" cy="870248"/>
          </a:xfrm>
        </p:grpSpPr>
        <p:sp>
          <p:nvSpPr>
            <p:cNvPr id="27" name="TextBox 26"/>
            <p:cNvSpPr txBox="1"/>
            <p:nvPr/>
          </p:nvSpPr>
          <p:spPr>
            <a:xfrm>
              <a:off x="884243" y="200660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What kind of place is that?</a:t>
              </a:r>
              <a:endParaRPr lang="en-US" sz="1600" u="dotted" dirty="0">
                <a:solidFill>
                  <a:srgbClr val="003359"/>
                </a:solidFill>
                <a:latin typeface="Arial" pitchFamily="34" charset="0"/>
                <a:cs typeface="Arial" pitchFamily="34" charset="0"/>
              </a:endParaRPr>
            </a:p>
          </p:txBody>
        </p:sp>
        <p:sp>
          <p:nvSpPr>
            <p:cNvPr id="28" name="Right Triangle 27"/>
            <p:cNvSpPr/>
            <p:nvPr/>
          </p:nvSpPr>
          <p:spPr>
            <a:xfrm flipH="1">
              <a:off x="3196982" y="178435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9" name="Group 28"/>
          <p:cNvGrpSpPr/>
          <p:nvPr/>
        </p:nvGrpSpPr>
        <p:grpSpPr>
          <a:xfrm flipH="1">
            <a:off x="6343016" y="931617"/>
            <a:ext cx="2364784" cy="648000"/>
            <a:chOff x="1880826" y="1477241"/>
            <a:chExt cx="2364784" cy="648000"/>
          </a:xfrm>
          <a:solidFill>
            <a:srgbClr val="D0ECF3"/>
          </a:solidFill>
        </p:grpSpPr>
        <p:sp>
          <p:nvSpPr>
            <p:cNvPr id="30" name="TextBox 29"/>
            <p:cNvSpPr txBox="1"/>
            <p:nvPr/>
          </p:nvSpPr>
          <p:spPr>
            <a:xfrm>
              <a:off x="1880826" y="1477241"/>
              <a:ext cx="2148927"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4" name="Right Triangle 33"/>
            <p:cNvSpPr/>
            <p:nvPr/>
          </p:nvSpPr>
          <p:spPr>
            <a:xfrm rot="10800000" flipH="1" flipV="1">
              <a:off x="4099559" y="1731803"/>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5" name="Group 34"/>
          <p:cNvGrpSpPr/>
          <p:nvPr/>
        </p:nvGrpSpPr>
        <p:grpSpPr>
          <a:xfrm>
            <a:off x="6518273" y="4044381"/>
            <a:ext cx="2190751" cy="648000"/>
            <a:chOff x="2936875" y="3014663"/>
            <a:chExt cx="2190751" cy="648000"/>
          </a:xfrm>
          <a:solidFill>
            <a:srgbClr val="D0ECF3"/>
          </a:solidFill>
        </p:grpSpPr>
        <p:sp>
          <p:nvSpPr>
            <p:cNvPr id="37" name="TextBox 36"/>
            <p:cNvSpPr txBox="1"/>
            <p:nvPr/>
          </p:nvSpPr>
          <p:spPr>
            <a:xfrm flipH="1">
              <a:off x="3155951" y="3014663"/>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8" name="Right Triangle 37"/>
            <p:cNvSpPr/>
            <p:nvPr/>
          </p:nvSpPr>
          <p:spPr>
            <a:xfrm rot="10800000">
              <a:off x="2936875" y="3217865"/>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   </a:t>
              </a:r>
              <a:endParaRPr lang="en-US" dirty="0">
                <a:latin typeface="Arial" pitchFamily="34" charset="0"/>
                <a:cs typeface="Arial" pitchFamily="34" charset="0"/>
              </a:endParaRPr>
            </a:p>
          </p:txBody>
        </p:sp>
      </p:grpSp>
      <p:sp>
        <p:nvSpPr>
          <p:cNvPr id="39" name="TextBox 38"/>
          <p:cNvSpPr txBox="1"/>
          <p:nvPr/>
        </p:nvSpPr>
        <p:spPr>
          <a:xfrm>
            <a:off x="6523803" y="1086513"/>
            <a:ext cx="2223173"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Let’s go to Market Hall</a:t>
            </a:r>
            <a:endParaRPr lang="en-US" sz="1600" dirty="0">
              <a:solidFill>
                <a:srgbClr val="003359"/>
              </a:solidFill>
              <a:latin typeface="Arial" pitchFamily="34" charset="0"/>
              <a:cs typeface="Arial" pitchFamily="34" charset="0"/>
            </a:endParaRPr>
          </a:p>
        </p:txBody>
      </p:sp>
      <p:sp>
        <p:nvSpPr>
          <p:cNvPr id="40" name="TextBox 39"/>
          <p:cNvSpPr txBox="1"/>
          <p:nvPr/>
        </p:nvSpPr>
        <p:spPr>
          <a:xfrm>
            <a:off x="7140646" y="4199228"/>
            <a:ext cx="1052406"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It’s a diner</a:t>
            </a:r>
            <a:endParaRPr lang="en-US" sz="1600" dirty="0">
              <a:solidFill>
                <a:srgbClr val="003359"/>
              </a:solidFill>
              <a:latin typeface="Arial" pitchFamily="34" charset="0"/>
              <a:cs typeface="Arial" pitchFamily="34" charset="0"/>
            </a:endParaRPr>
          </a:p>
        </p:txBody>
      </p:sp>
      <p:grpSp>
        <p:nvGrpSpPr>
          <p:cNvPr id="25" name="Group 24"/>
          <p:cNvGrpSpPr/>
          <p:nvPr/>
        </p:nvGrpSpPr>
        <p:grpSpPr>
          <a:xfrm>
            <a:off x="0" y="446088"/>
            <a:ext cx="9144000" cy="72000"/>
            <a:chOff x="0" y="446088"/>
            <a:chExt cx="9144000" cy="72000"/>
          </a:xfrm>
        </p:grpSpPr>
        <p:sp>
          <p:nvSpPr>
            <p:cNvPr id="26" name="Rectangle 25"/>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Rectangle 3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82467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51723" y="849618"/>
            <a:ext cx="4430078" cy="3932911"/>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2.2: Context Creation</a:t>
            </a:r>
            <a:endParaRPr lang="en-US" sz="1600" b="0" i="0" dirty="0">
              <a:solidFill>
                <a:srgbClr val="FFFFFF"/>
              </a:solidFill>
              <a:latin typeface="Arial" pitchFamily="34" charset="0"/>
              <a:cs typeface="Arial" pitchFamily="34" charset="0"/>
            </a:endParaRPr>
          </a:p>
        </p:txBody>
      </p:sp>
      <p:grpSp>
        <p:nvGrpSpPr>
          <p:cNvPr id="35" name="Group 34"/>
          <p:cNvGrpSpPr/>
          <p:nvPr/>
        </p:nvGrpSpPr>
        <p:grpSpPr>
          <a:xfrm>
            <a:off x="6331098" y="936205"/>
            <a:ext cx="2371197" cy="648000"/>
            <a:chOff x="3374208" y="3040063"/>
            <a:chExt cx="2371197" cy="648000"/>
          </a:xfrm>
          <a:solidFill>
            <a:srgbClr val="D0ECF3"/>
          </a:solidFill>
        </p:grpSpPr>
        <p:sp>
          <p:nvSpPr>
            <p:cNvPr id="37" name="TextBox 36"/>
            <p:cNvSpPr txBox="1"/>
            <p:nvPr/>
          </p:nvSpPr>
          <p:spPr>
            <a:xfrm flipH="1">
              <a:off x="3596205" y="3040063"/>
              <a:ext cx="21492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8" name="Right Triangle 37"/>
            <p:cNvSpPr/>
            <p:nvPr/>
          </p:nvSpPr>
          <p:spPr>
            <a:xfrm rot="16200000">
              <a:off x="3374208" y="3306769"/>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 </a:t>
              </a:r>
              <a:endParaRPr lang="en-US" dirty="0">
                <a:latin typeface="Arial" pitchFamily="34" charset="0"/>
                <a:cs typeface="Arial" pitchFamily="34" charset="0"/>
              </a:endParaRPr>
            </a:p>
          </p:txBody>
        </p:sp>
      </p:grpSp>
      <p:grpSp>
        <p:nvGrpSpPr>
          <p:cNvPr id="15" name="Group 14"/>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9" name="Rectangle 1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1" name="Group 20"/>
          <p:cNvGrpSpPr/>
          <p:nvPr/>
        </p:nvGrpSpPr>
        <p:grpSpPr>
          <a:xfrm>
            <a:off x="433406" y="923924"/>
            <a:ext cx="2900411" cy="648000"/>
            <a:chOff x="2136794" y="2279649"/>
            <a:chExt cx="2900411" cy="648000"/>
          </a:xfrm>
        </p:grpSpPr>
        <p:sp>
          <p:nvSpPr>
            <p:cNvPr id="25" name="TextBox 24"/>
            <p:cNvSpPr txBox="1"/>
            <p:nvPr/>
          </p:nvSpPr>
          <p:spPr>
            <a:xfrm>
              <a:off x="2136794" y="2279649"/>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No, I don’t want to go to a diner. Where else can we go?</a:t>
              </a:r>
            </a:p>
          </p:txBody>
        </p:sp>
        <p:sp>
          <p:nvSpPr>
            <p:cNvPr id="26" name="Right Triangle 25"/>
            <p:cNvSpPr/>
            <p:nvPr/>
          </p:nvSpPr>
          <p:spPr>
            <a:xfrm rot="10800000" flipH="1" flipV="1">
              <a:off x="4891154" y="249998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34843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51723" y="849618"/>
            <a:ext cx="4430078" cy="3932911"/>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2.2: Concept Check</a:t>
            </a:r>
            <a:endParaRPr lang="en-US" sz="1600" b="0" i="0" dirty="0">
              <a:solidFill>
                <a:srgbClr val="FFFFFF"/>
              </a:solidFill>
              <a:latin typeface="Arial" pitchFamily="34" charset="0"/>
              <a:cs typeface="Arial" pitchFamily="34" charset="0"/>
            </a:endParaRPr>
          </a:p>
        </p:txBody>
      </p:sp>
      <p:grpSp>
        <p:nvGrpSpPr>
          <p:cNvPr id="20" name="Group 19"/>
          <p:cNvGrpSpPr/>
          <p:nvPr/>
        </p:nvGrpSpPr>
        <p:grpSpPr>
          <a:xfrm>
            <a:off x="6520177" y="925219"/>
            <a:ext cx="2185369" cy="648000"/>
            <a:chOff x="984250" y="2292350"/>
            <a:chExt cx="2185369" cy="648000"/>
          </a:xfrm>
        </p:grpSpPr>
        <p:sp>
          <p:nvSpPr>
            <p:cNvPr id="21" name="TextBox 20"/>
            <p:cNvSpPr txBox="1"/>
            <p:nvPr/>
          </p:nvSpPr>
          <p:spPr>
            <a:xfrm>
              <a:off x="1196819"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What’s your favorite place to eat?</a:t>
              </a:r>
            </a:p>
          </p:txBody>
        </p:sp>
        <p:sp>
          <p:nvSpPr>
            <p:cNvPr id="24" name="Right Triangle 23"/>
            <p:cNvSpPr/>
            <p:nvPr/>
          </p:nvSpPr>
          <p:spPr>
            <a:xfrm rot="5400000" flipH="1" flipV="1">
              <a:off x="984250" y="2564291"/>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719974" y="920093"/>
            <a:ext cx="2198648" cy="648000"/>
            <a:chOff x="2258265" y="1886880"/>
            <a:chExt cx="2198648" cy="648000"/>
          </a:xfrm>
        </p:grpSpPr>
        <p:sp>
          <p:nvSpPr>
            <p:cNvPr id="26" name="TextBox 25"/>
            <p:cNvSpPr txBox="1"/>
            <p:nvPr/>
          </p:nvSpPr>
          <p:spPr>
            <a:xfrm>
              <a:off x="2258265" y="188688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27" name="Right Triangle 26"/>
            <p:cNvSpPr/>
            <p:nvPr/>
          </p:nvSpPr>
          <p:spPr>
            <a:xfrm rot="5400000" flipH="1">
              <a:off x="4310862" y="228917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7"/>
          <p:cNvSpPr txBox="1"/>
          <p:nvPr/>
        </p:nvSpPr>
        <p:spPr>
          <a:xfrm>
            <a:off x="1245318" y="1075845"/>
            <a:ext cx="857927" cy="338554"/>
          </a:xfrm>
          <a:prstGeom prst="rect">
            <a:avLst/>
          </a:prstGeom>
          <a:noFill/>
        </p:spPr>
        <p:txBody>
          <a:bodyPr wrap="none" rtlCol="0">
            <a:spAutoFit/>
          </a:bodyPr>
          <a:lstStyle/>
          <a:p>
            <a:r>
              <a:rPr lang="en-US" sz="1600" dirty="0">
                <a:solidFill>
                  <a:srgbClr val="003359"/>
                </a:solidFill>
                <a:latin typeface="Arial" pitchFamily="34" charset="0"/>
                <a:cs typeface="Arial" pitchFamily="34" charset="0"/>
              </a:rPr>
              <a:t>a</a:t>
            </a:r>
            <a:r>
              <a:rPr lang="en-US" sz="1600" dirty="0" smtClean="0">
                <a:solidFill>
                  <a:srgbClr val="003359"/>
                </a:solidFill>
                <a:latin typeface="Arial" pitchFamily="34" charset="0"/>
                <a:cs typeface="Arial" pitchFamily="34" charset="0"/>
              </a:rPr>
              <a:t> bistro</a:t>
            </a:r>
            <a:endParaRPr lang="en-US" sz="1600" dirty="0">
              <a:solidFill>
                <a:srgbClr val="003359"/>
              </a:solidFill>
              <a:latin typeface="Arial" pitchFamily="34" charset="0"/>
              <a:cs typeface="Arial" pitchFamily="34" charset="0"/>
            </a:endParaRPr>
          </a:p>
        </p:txBody>
      </p:sp>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9" name="Rectangle 1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11267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585919" y="3834084"/>
            <a:ext cx="1972800" cy="858344"/>
            <a:chOff x="2339781" y="2101056"/>
            <a:chExt cx="1972800" cy="858344"/>
          </a:xfrm>
        </p:grpSpPr>
        <p:sp>
          <p:nvSpPr>
            <p:cNvPr id="58" name="TextBox 57"/>
            <p:cNvSpPr txBox="1"/>
            <p:nvPr/>
          </p:nvSpPr>
          <p:spPr>
            <a:xfrm>
              <a:off x="2339781" y="231140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9" name="Right Triangle 58"/>
            <p:cNvSpPr/>
            <p:nvPr/>
          </p:nvSpPr>
          <p:spPr>
            <a:xfrm rot="5400000" flipH="1">
              <a:off x="3255964" y="210105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t="2629" r="740"/>
          <a:stretch/>
        </p:blipFill>
        <p:spPr>
          <a:xfrm>
            <a:off x="359428" y="850900"/>
            <a:ext cx="2705679" cy="1893600"/>
          </a:xfrm>
          <a:prstGeom prst="rect">
            <a:avLst/>
          </a:prstGeo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71675" y="2884109"/>
            <a:ext cx="2707200" cy="1893600"/>
          </a:xfrm>
          <a:prstGeom prst="rect">
            <a:avLst/>
          </a:prstGeom>
        </p:spPr>
      </p:pic>
      <p:grpSp>
        <p:nvGrpSpPr>
          <p:cNvPr id="36" name="Group 35"/>
          <p:cNvGrpSpPr/>
          <p:nvPr/>
        </p:nvGrpSpPr>
        <p:grpSpPr>
          <a:xfrm>
            <a:off x="3585919" y="931954"/>
            <a:ext cx="1972800" cy="860607"/>
            <a:chOff x="3174995" y="2677397"/>
            <a:chExt cx="1972800" cy="860607"/>
          </a:xfrm>
        </p:grpSpPr>
        <p:sp>
          <p:nvSpPr>
            <p:cNvPr id="37" name="TextBox 36"/>
            <p:cNvSpPr txBox="1"/>
            <p:nvPr/>
          </p:nvSpPr>
          <p:spPr>
            <a:xfrm flipH="1">
              <a:off x="3174995" y="2677397"/>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8" name="Right Triangle 37"/>
            <p:cNvSpPr/>
            <p:nvPr/>
          </p:nvSpPr>
          <p:spPr>
            <a:xfrm flipV="1">
              <a:off x="4768725" y="3391953"/>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9" name="Rectangle 1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3" name="Picture 2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74674" y="1875825"/>
            <a:ext cx="1571079" cy="1884855"/>
          </a:xfrm>
          <a:prstGeom prst="rect">
            <a:avLst/>
          </a:prstGeom>
        </p:spPr>
      </p:pic>
    </p:spTree>
    <p:extLst>
      <p:ext uri="{BB962C8B-B14F-4D97-AF65-F5344CB8AC3E}">
        <p14:creationId xmlns:p14="http://schemas.microsoft.com/office/powerpoint/2010/main" val="3215781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Extension</a:t>
            </a:r>
            <a:endParaRPr lang="en-GB" dirty="0">
              <a:latin typeface="Arial" pitchFamily="34" charset="0"/>
              <a:cs typeface="Arial" pitchFamily="34" charset="0"/>
            </a:endParaRP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3588" r="700"/>
          <a:stretch/>
        </p:blipFill>
        <p:spPr>
          <a:xfrm>
            <a:off x="6072188" y="2882545"/>
            <a:ext cx="2707200" cy="1893600"/>
          </a:xfrm>
          <a:prstGeom prst="rect">
            <a:avLst/>
          </a:prstGeom>
        </p:spPr>
      </p:pic>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8776" y="847186"/>
            <a:ext cx="2707200" cy="1893600"/>
          </a:xfrm>
          <a:prstGeom prst="rect">
            <a:avLst/>
          </a:prstGeom>
        </p:spPr>
      </p:pic>
      <p:grpSp>
        <p:nvGrpSpPr>
          <p:cNvPr id="27" name="Group 26"/>
          <p:cNvGrpSpPr/>
          <p:nvPr/>
        </p:nvGrpSpPr>
        <p:grpSpPr>
          <a:xfrm>
            <a:off x="3585919" y="931954"/>
            <a:ext cx="1972800" cy="868735"/>
            <a:chOff x="3351749" y="1841130"/>
            <a:chExt cx="1972800" cy="868735"/>
          </a:xfrm>
        </p:grpSpPr>
        <p:sp>
          <p:nvSpPr>
            <p:cNvPr id="28" name="TextBox 27"/>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9" name="Right Triangle 28"/>
            <p:cNvSpPr/>
            <p:nvPr/>
          </p:nvSpPr>
          <p:spPr>
            <a:xfrm flipH="1" flipV="1">
              <a:off x="3676649"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0" name="Picture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74674" y="1875825"/>
            <a:ext cx="1571079" cy="1884855"/>
          </a:xfrm>
          <a:prstGeom prst="rect">
            <a:avLst/>
          </a:prstGeom>
        </p:spPr>
      </p:pic>
      <p:grpSp>
        <p:nvGrpSpPr>
          <p:cNvPr id="31" name="Group 30"/>
          <p:cNvGrpSpPr/>
          <p:nvPr/>
        </p:nvGrpSpPr>
        <p:grpSpPr>
          <a:xfrm>
            <a:off x="3585919" y="3834878"/>
            <a:ext cx="1972800" cy="863742"/>
            <a:chOff x="908196" y="2076608"/>
            <a:chExt cx="1972800" cy="863742"/>
          </a:xfrm>
        </p:grpSpPr>
        <p:sp>
          <p:nvSpPr>
            <p:cNvPr id="32" name="TextBox 31"/>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rot="10800000" flipH="1" flipV="1">
              <a:off x="1822574"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3466997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2</a:t>
              </a:r>
              <a:endParaRPr lang="en-US" sz="1400" b="1" i="0" dirty="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396020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Context Creation</a:t>
            </a:r>
            <a:endParaRPr lang="en-GB" dirty="0">
              <a:latin typeface="Arial" pitchFamily="34" charset="0"/>
              <a:cs typeface="Arial"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25155" y="1902495"/>
            <a:ext cx="1571079" cy="1884855"/>
          </a:xfrm>
          <a:prstGeom prst="rect">
            <a:avLst/>
          </a:prstGeom>
        </p:spPr>
      </p:pic>
      <p:pic>
        <p:nvPicPr>
          <p:cNvPr id="2" name="Picture 1"/>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731" b="91018" l="0" r="100000"/>
                    </a14:imgEffect>
                  </a14:imgLayer>
                </a14:imgProps>
              </a:ext>
              <a:ext uri="{28A0092B-C50C-407E-A947-70E740481C1C}">
                <a14:useLocalDpi xmlns:a14="http://schemas.microsoft.com/office/drawing/2010/main"/>
              </a:ext>
            </a:extLst>
          </a:blip>
          <a:srcRect l="-2043" t="-5132"/>
          <a:stretch/>
        </p:blipFill>
        <p:spPr>
          <a:xfrm>
            <a:off x="6057900" y="2884329"/>
            <a:ext cx="2749922" cy="1891687"/>
          </a:xfrm>
          <a:prstGeom prst="rect">
            <a:avLst/>
          </a:prstGeom>
          <a:solidFill>
            <a:srgbClr val="D3C7BF"/>
          </a:solidFill>
        </p:spPr>
      </p:pic>
      <p:grpSp>
        <p:nvGrpSpPr>
          <p:cNvPr id="18" name="Group 17"/>
          <p:cNvGrpSpPr/>
          <p:nvPr/>
        </p:nvGrpSpPr>
        <p:grpSpPr>
          <a:xfrm>
            <a:off x="436716" y="930812"/>
            <a:ext cx="1972800" cy="870427"/>
            <a:chOff x="2813051" y="1789430"/>
            <a:chExt cx="1972800" cy="870427"/>
          </a:xfrm>
        </p:grpSpPr>
        <p:sp>
          <p:nvSpPr>
            <p:cNvPr id="25" name="TextBox 24"/>
            <p:cNvSpPr txBox="1"/>
            <p:nvPr/>
          </p:nvSpPr>
          <p:spPr>
            <a:xfrm>
              <a:off x="2813051" y="17894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What's this?</a:t>
              </a:r>
            </a:p>
          </p:txBody>
        </p:sp>
        <p:sp>
          <p:nvSpPr>
            <p:cNvPr id="26" name="Right Triangle 25"/>
            <p:cNvSpPr/>
            <p:nvPr/>
          </p:nvSpPr>
          <p:spPr>
            <a:xfrm flipH="1" flipV="1">
              <a:off x="4175759" y="251380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7" name="Group 26"/>
          <p:cNvGrpSpPr/>
          <p:nvPr/>
        </p:nvGrpSpPr>
        <p:grpSpPr>
          <a:xfrm flipH="1">
            <a:off x="2775585" y="933193"/>
            <a:ext cx="2674800" cy="870742"/>
            <a:chOff x="1662252" y="1844675"/>
            <a:chExt cx="2674800" cy="870742"/>
          </a:xfrm>
          <a:solidFill>
            <a:srgbClr val="D0ECF3"/>
          </a:solidFill>
        </p:grpSpPr>
        <p:sp>
          <p:nvSpPr>
            <p:cNvPr id="28" name="TextBox 27"/>
            <p:cNvSpPr txBox="1"/>
            <p:nvPr/>
          </p:nvSpPr>
          <p:spPr>
            <a:xfrm>
              <a:off x="1662252" y="1844675"/>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9" name="Right Triangle 28"/>
            <p:cNvSpPr/>
            <p:nvPr/>
          </p:nvSpPr>
          <p:spPr>
            <a:xfrm flipH="1" flipV="1">
              <a:off x="3916679" y="256936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0" name="TextBox 29"/>
          <p:cNvSpPr txBox="1"/>
          <p:nvPr/>
        </p:nvSpPr>
        <p:spPr>
          <a:xfrm>
            <a:off x="2861519" y="1088737"/>
            <a:ext cx="2420254"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Do you have a sandwich</a:t>
            </a:r>
            <a:endParaRPr lang="en-US" sz="1600" kern="1200" dirty="0">
              <a:solidFill>
                <a:srgbClr val="003359"/>
              </a:solidFill>
              <a:latin typeface="Arial" pitchFamily="34" charset="0"/>
              <a:cs typeface="Arial" pitchFamily="34" charset="0"/>
            </a:endParaRPr>
          </a:p>
        </p:txBody>
      </p:sp>
      <p:grpSp>
        <p:nvGrpSpPr>
          <p:cNvPr id="31" name="Group 30"/>
          <p:cNvGrpSpPr/>
          <p:nvPr/>
        </p:nvGrpSpPr>
        <p:grpSpPr>
          <a:xfrm>
            <a:off x="444498" y="3836172"/>
            <a:ext cx="1972800" cy="863106"/>
            <a:chOff x="2365374" y="2482054"/>
            <a:chExt cx="1972800" cy="863106"/>
          </a:xfrm>
        </p:grpSpPr>
        <p:sp>
          <p:nvSpPr>
            <p:cNvPr id="32" name="TextBox 31"/>
            <p:cNvSpPr txBox="1"/>
            <p:nvPr/>
          </p:nvSpPr>
          <p:spPr>
            <a:xfrm>
              <a:off x="2365374" y="269716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rot="5400000" flipH="1" flipV="1">
              <a:off x="3957160" y="2482054"/>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4" name="TextBox 33"/>
          <p:cNvSpPr txBox="1"/>
          <p:nvPr/>
        </p:nvSpPr>
        <p:spPr>
          <a:xfrm>
            <a:off x="682061" y="4203545"/>
            <a:ext cx="1526680"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It’s a sandwich</a:t>
            </a:r>
            <a:endParaRPr lang="en-US" sz="1600" kern="1200" dirty="0">
              <a:solidFill>
                <a:srgbClr val="003359"/>
              </a:solidFill>
              <a:latin typeface="Arial" pitchFamily="34" charset="0"/>
              <a:cs typeface="Arial" pitchFamily="34" charset="0"/>
            </a:endParaRPr>
          </a:p>
        </p:txBody>
      </p:sp>
      <p:grpSp>
        <p:nvGrpSpPr>
          <p:cNvPr id="35" name="Group 34"/>
          <p:cNvGrpSpPr/>
          <p:nvPr/>
        </p:nvGrpSpPr>
        <p:grpSpPr>
          <a:xfrm>
            <a:off x="2947516" y="3336973"/>
            <a:ext cx="2895209" cy="648000"/>
            <a:chOff x="1103237" y="2292350"/>
            <a:chExt cx="2895209" cy="648000"/>
          </a:xfrm>
        </p:grpSpPr>
        <p:sp>
          <p:nvSpPr>
            <p:cNvPr id="36" name="TextBox 35"/>
            <p:cNvSpPr txBox="1"/>
            <p:nvPr/>
          </p:nvSpPr>
          <p:spPr>
            <a:xfrm>
              <a:off x="1323646" y="2292350"/>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Yes</a:t>
              </a: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7" name="Right Triangle 36"/>
            <p:cNvSpPr/>
            <p:nvPr/>
          </p:nvSpPr>
          <p:spPr>
            <a:xfrm flipH="1" flipV="1">
              <a:off x="1103237" y="2448322"/>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8" name="TextBox 37"/>
          <p:cNvSpPr txBox="1"/>
          <p:nvPr/>
        </p:nvSpPr>
        <p:spPr>
          <a:xfrm>
            <a:off x="3795029" y="3492945"/>
            <a:ext cx="1826141"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I have a sandwich</a:t>
            </a:r>
            <a:endParaRPr lang="en-US" sz="1600" kern="1200" dirty="0">
              <a:solidFill>
                <a:srgbClr val="003359"/>
              </a:solidFill>
              <a:latin typeface="Arial" pitchFamily="34" charset="0"/>
              <a:cs typeface="Arial" pitchFamily="34" charset="0"/>
            </a:endParaRPr>
          </a:p>
        </p:txBody>
      </p:sp>
      <p:sp>
        <p:nvSpPr>
          <p:cNvPr id="39" name="TextBox 38"/>
          <p:cNvSpPr txBox="1"/>
          <p:nvPr/>
        </p:nvSpPr>
        <p:spPr>
          <a:xfrm>
            <a:off x="7056101" y="856221"/>
            <a:ext cx="742511" cy="279796"/>
          </a:xfrm>
          <a:prstGeom prst="rect">
            <a:avLst/>
          </a:prstGeom>
          <a:noFill/>
        </p:spPr>
        <p:txBody>
          <a:bodyPr wrap="none" rtlCol="0">
            <a:spAutoFit/>
          </a:bodyPr>
          <a:lstStyle/>
          <a:p>
            <a:r>
              <a:rPr lang="en-US" sz="1600" dirty="0">
                <a:solidFill>
                  <a:srgbClr val="003359"/>
                </a:solidFill>
                <a:latin typeface="Arial" pitchFamily="34" charset="0"/>
                <a:ea typeface="Verdana" pitchFamily="34" charset="0"/>
                <a:cs typeface="Arial" pitchFamily="34" charset="0"/>
              </a:rPr>
              <a:t>h</a:t>
            </a:r>
            <a:r>
              <a:rPr lang="en-US" sz="1600" dirty="0" smtClean="0">
                <a:solidFill>
                  <a:srgbClr val="003359"/>
                </a:solidFill>
                <a:latin typeface="Arial" pitchFamily="34" charset="0"/>
                <a:ea typeface="Verdana" pitchFamily="34" charset="0"/>
                <a:cs typeface="Arial" pitchFamily="34" charset="0"/>
              </a:rPr>
              <a:t>ave?</a:t>
            </a:r>
            <a:endParaRPr lang="en-US" sz="1600" dirty="0">
              <a:solidFill>
                <a:srgbClr val="003359"/>
              </a:solidFill>
              <a:latin typeface="Arial" pitchFamily="34" charset="0"/>
              <a:ea typeface="Verdana" pitchFamily="34" charset="0"/>
              <a:cs typeface="Arial" pitchFamily="34" charset="0"/>
            </a:endParaRPr>
          </a:p>
        </p:txBody>
      </p:sp>
      <p:grpSp>
        <p:nvGrpSpPr>
          <p:cNvPr id="40" name="Group 39"/>
          <p:cNvGrpSpPr/>
          <p:nvPr/>
        </p:nvGrpSpPr>
        <p:grpSpPr>
          <a:xfrm>
            <a:off x="0" y="446088"/>
            <a:ext cx="9144000" cy="72000"/>
            <a:chOff x="0" y="446088"/>
            <a:chExt cx="9144000" cy="72000"/>
          </a:xfrm>
        </p:grpSpPr>
        <p:sp>
          <p:nvSpPr>
            <p:cNvPr id="41" name="Rectangle 40"/>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7028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10845" y="1831512"/>
            <a:ext cx="1929512" cy="2314879"/>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Context Creation</a:t>
            </a:r>
            <a:endParaRPr lang="en-GB" dirty="0">
              <a:latin typeface="Arial" pitchFamily="34" charset="0"/>
              <a:cs typeface="Arial" pitchFamily="34" charset="0"/>
            </a:endParaRPr>
          </a:p>
        </p:txBody>
      </p:sp>
      <p:sp>
        <p:nvSpPr>
          <p:cNvPr id="39" name="TextBox 38"/>
          <p:cNvSpPr txBox="1"/>
          <p:nvPr/>
        </p:nvSpPr>
        <p:spPr>
          <a:xfrm>
            <a:off x="359404" y="849808"/>
            <a:ext cx="574843" cy="338554"/>
          </a:xfrm>
          <a:prstGeom prst="rect">
            <a:avLst/>
          </a:prstGeom>
          <a:noFill/>
        </p:spPr>
        <p:txBody>
          <a:bodyPr wrap="none" rtlCol="0">
            <a:spAutoFit/>
          </a:bodyPr>
          <a:lstStyle/>
          <a:p>
            <a:r>
              <a:rPr lang="en-US" sz="1600" dirty="0" smtClean="0">
                <a:solidFill>
                  <a:srgbClr val="003359"/>
                </a:solidFill>
                <a:latin typeface="Arial" pitchFamily="34" charset="0"/>
                <a:ea typeface="Verdana" pitchFamily="34" charset="0"/>
                <a:cs typeface="Arial" pitchFamily="34" charset="0"/>
              </a:rPr>
              <a:t>have</a:t>
            </a:r>
            <a:endParaRPr lang="en-US" sz="1600" dirty="0">
              <a:solidFill>
                <a:srgbClr val="003359"/>
              </a:solidFill>
              <a:latin typeface="Arial" pitchFamily="34" charset="0"/>
              <a:ea typeface="Verdana" pitchFamily="34" charset="0"/>
              <a:cs typeface="Arial" pitchFamily="34" charset="0"/>
            </a:endParaRP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2037" y="853306"/>
            <a:ext cx="2707200" cy="1888746"/>
          </a:xfrm>
          <a:prstGeom prst="rect">
            <a:avLst/>
          </a:prstGeom>
        </p:spPr>
      </p:pic>
      <p:sp>
        <p:nvSpPr>
          <p:cNvPr id="40" name="TextBox 39"/>
          <p:cNvSpPr txBox="1"/>
          <p:nvPr/>
        </p:nvSpPr>
        <p:spPr>
          <a:xfrm>
            <a:off x="3910845" y="854572"/>
            <a:ext cx="298480" cy="338554"/>
          </a:xfrm>
          <a:prstGeom prst="rect">
            <a:avLst/>
          </a:prstGeom>
          <a:noFill/>
        </p:spPr>
        <p:txBody>
          <a:bodyPr wrap="none" rtlCol="0">
            <a:spAutoFit/>
          </a:bodyPr>
          <a:lstStyle/>
          <a:p>
            <a:r>
              <a:rPr lang="en-US" sz="1600" dirty="0" smtClean="0">
                <a:latin typeface="Arial" pitchFamily="34" charset="0"/>
                <a:ea typeface="Verdana" pitchFamily="34" charset="0"/>
                <a:cs typeface="Arial" pitchFamily="34" charset="0"/>
              </a:rPr>
              <a:t>?</a:t>
            </a:r>
            <a:endParaRPr lang="en-US" sz="1600" dirty="0">
              <a:latin typeface="Arial" pitchFamily="34" charset="0"/>
              <a:ea typeface="Verdana" pitchFamily="34" charset="0"/>
              <a:cs typeface="Arial" pitchFamily="34" charset="0"/>
            </a:endParaRPr>
          </a:p>
        </p:txBody>
      </p:sp>
      <p:grpSp>
        <p:nvGrpSpPr>
          <p:cNvPr id="41" name="Group 40"/>
          <p:cNvGrpSpPr/>
          <p:nvPr/>
        </p:nvGrpSpPr>
        <p:grpSpPr>
          <a:xfrm>
            <a:off x="5292000" y="3828792"/>
            <a:ext cx="2674800" cy="864464"/>
            <a:chOff x="1606552" y="1609160"/>
            <a:chExt cx="2674800" cy="864464"/>
          </a:xfrm>
          <a:solidFill>
            <a:srgbClr val="D0ECF3"/>
          </a:solidFill>
        </p:grpSpPr>
        <p:sp>
          <p:nvSpPr>
            <p:cNvPr id="46" name="TextBox 45"/>
            <p:cNvSpPr txBox="1"/>
            <p:nvPr/>
          </p:nvSpPr>
          <p:spPr>
            <a:xfrm>
              <a:off x="1606552" y="1825624"/>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No</a:t>
              </a:r>
              <a:r>
                <a:rPr lang="en-US" sz="1600" dirty="0" smtClean="0">
                  <a:latin typeface="Arial" pitchFamily="34" charset="0"/>
                  <a:cs typeface="Arial" pitchFamily="34" charset="0"/>
                </a:rPr>
                <a:t>, </a:t>
              </a:r>
              <a:r>
                <a:rPr lang="en-US" sz="1600" u="dotted" dirty="0" smtClean="0">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7" name="Right Triangle 46"/>
            <p:cNvSpPr/>
            <p:nvPr/>
          </p:nvSpPr>
          <p:spPr>
            <a:xfrm rot="10800000" flipH="1" flipV="1">
              <a:off x="1883679" y="160916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8" name="TextBox 47"/>
          <p:cNvSpPr txBox="1"/>
          <p:nvPr/>
        </p:nvSpPr>
        <p:spPr>
          <a:xfrm>
            <a:off x="5715178" y="4205449"/>
            <a:ext cx="2127657"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I don’t have any water</a:t>
            </a:r>
            <a:endParaRPr lang="en-US" sz="1600" kern="1200" dirty="0">
              <a:solidFill>
                <a:srgbClr val="003359"/>
              </a:solidFill>
              <a:latin typeface="Arial" pitchFamily="34" charset="0"/>
              <a:cs typeface="Arial" pitchFamily="34" charset="0"/>
            </a:endParaRPr>
          </a:p>
        </p:txBody>
      </p:sp>
      <p:grpSp>
        <p:nvGrpSpPr>
          <p:cNvPr id="49" name="Group 48"/>
          <p:cNvGrpSpPr/>
          <p:nvPr/>
        </p:nvGrpSpPr>
        <p:grpSpPr>
          <a:xfrm>
            <a:off x="5246319" y="966556"/>
            <a:ext cx="2674800" cy="857885"/>
            <a:chOff x="1196977" y="1900445"/>
            <a:chExt cx="2674800" cy="857885"/>
          </a:xfrm>
        </p:grpSpPr>
        <p:sp>
          <p:nvSpPr>
            <p:cNvPr id="50" name="TextBox 49"/>
            <p:cNvSpPr txBox="1"/>
            <p:nvPr/>
          </p:nvSpPr>
          <p:spPr>
            <a:xfrm>
              <a:off x="1196977" y="1900445"/>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Yes,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1" name="Right Triangle 50"/>
            <p:cNvSpPr/>
            <p:nvPr/>
          </p:nvSpPr>
          <p:spPr>
            <a:xfrm rot="16200000" flipH="1" flipV="1">
              <a:off x="1791015" y="2612279"/>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2" name="TextBox 51"/>
          <p:cNvSpPr txBox="1"/>
          <p:nvPr/>
        </p:nvSpPr>
        <p:spPr>
          <a:xfrm>
            <a:off x="5723531" y="1126974"/>
            <a:ext cx="2139187" cy="338554"/>
          </a:xfrm>
          <a:prstGeom prst="rect">
            <a:avLst/>
          </a:prstGeom>
          <a:noFill/>
        </p:spPr>
        <p:txBody>
          <a:bodyPr wrap="square" rtlCol="0">
            <a:spAutoFit/>
          </a:bodyPr>
          <a:lstStyle/>
          <a:p>
            <a:r>
              <a:rPr lang="en-US" sz="1600" dirty="0" smtClean="0">
                <a:solidFill>
                  <a:srgbClr val="003359"/>
                </a:solidFill>
                <a:latin typeface="Arial" pitchFamily="34" charset="0"/>
                <a:cs typeface="Arial" pitchFamily="34" charset="0"/>
              </a:rPr>
              <a:t>I do have some water</a:t>
            </a:r>
            <a:endParaRPr lang="en-US" sz="1600" kern="1200" dirty="0">
              <a:solidFill>
                <a:srgbClr val="003359"/>
              </a:solidFill>
              <a:latin typeface="Arial" pitchFamily="34" charset="0"/>
              <a:cs typeface="Arial" pitchFamily="34" charset="0"/>
            </a:endParaRPr>
          </a:p>
        </p:txBody>
      </p:sp>
      <p:grpSp>
        <p:nvGrpSpPr>
          <p:cNvPr id="53" name="Group 52"/>
          <p:cNvGrpSpPr/>
          <p:nvPr/>
        </p:nvGrpSpPr>
        <p:grpSpPr>
          <a:xfrm>
            <a:off x="1062037" y="3077270"/>
            <a:ext cx="2898308" cy="648000"/>
            <a:chOff x="1656490" y="2330450"/>
            <a:chExt cx="2898308" cy="648000"/>
          </a:xfrm>
        </p:grpSpPr>
        <p:sp>
          <p:nvSpPr>
            <p:cNvPr id="54" name="TextBox 53"/>
            <p:cNvSpPr txBox="1"/>
            <p:nvPr/>
          </p:nvSpPr>
          <p:spPr>
            <a:xfrm>
              <a:off x="1656490" y="233045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p>
          </p:txBody>
        </p:sp>
        <p:sp>
          <p:nvSpPr>
            <p:cNvPr id="55" name="Right Triangle 54"/>
            <p:cNvSpPr/>
            <p:nvPr/>
          </p:nvSpPr>
          <p:spPr>
            <a:xfrm rot="10800000" flipH="1">
              <a:off x="4408747" y="241183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6" name="TextBox 55"/>
          <p:cNvSpPr txBox="1"/>
          <p:nvPr/>
        </p:nvSpPr>
        <p:spPr>
          <a:xfrm>
            <a:off x="1178222" y="3231683"/>
            <a:ext cx="2322443" cy="338554"/>
          </a:xfrm>
          <a:prstGeom prst="rect">
            <a:avLst/>
          </a:prstGeom>
          <a:noFill/>
        </p:spPr>
        <p:txBody>
          <a:bodyPr wrap="square" rtlCol="0">
            <a:spAutoFit/>
          </a:bodyPr>
          <a:lstStyle/>
          <a:p>
            <a:r>
              <a:rPr lang="en-US" sz="1600" dirty="0" smtClean="0">
                <a:solidFill>
                  <a:srgbClr val="003359"/>
                </a:solidFill>
                <a:latin typeface="Arial" pitchFamily="34" charset="0"/>
                <a:cs typeface="Arial" pitchFamily="34" charset="0"/>
              </a:rPr>
              <a:t>Do you have any water</a:t>
            </a:r>
            <a:endParaRPr lang="en-US" sz="1600" kern="1200" dirty="0">
              <a:solidFill>
                <a:srgbClr val="003359"/>
              </a:solidFill>
              <a:latin typeface="Arial" pitchFamily="34" charset="0"/>
              <a:cs typeface="Arial" pitchFamily="34" charset="0"/>
            </a:endParaRPr>
          </a:p>
        </p:txBody>
      </p:sp>
      <p:grpSp>
        <p:nvGrpSpPr>
          <p:cNvPr id="25" name="Group 24"/>
          <p:cNvGrpSpPr/>
          <p:nvPr/>
        </p:nvGrpSpPr>
        <p:grpSpPr>
          <a:xfrm>
            <a:off x="0" y="446088"/>
            <a:ext cx="9144000" cy="72000"/>
            <a:chOff x="0" y="446088"/>
            <a:chExt cx="9144000" cy="72000"/>
          </a:xfrm>
        </p:grpSpPr>
        <p:sp>
          <p:nvSpPr>
            <p:cNvPr id="26" name="Rectangle 25"/>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Rectangle 26"/>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84121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P spid="5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 name="Text Placeholder 19"/>
          <p:cNvSpPr txBox="1">
            <a:spLocks/>
          </p:cNvSpPr>
          <p:nvPr/>
        </p:nvSpPr>
        <p:spPr>
          <a:xfrm>
            <a:off x="5353050" y="2818428"/>
            <a:ext cx="3422650" cy="1194771"/>
          </a:xfrm>
          <a:prstGeom prst="rect">
            <a:avLst/>
          </a:prstGeom>
        </p:spPr>
        <p:txBody>
          <a:bodyPr vert="horz" lIns="0" tIns="0" rIns="0" bIns="0"/>
          <a:lstStyle>
            <a:lvl1pPr marL="0" indent="0" algn="l" defTabSz="457200" rtl="0" eaLnBrk="1" latinLnBrk="0" hangingPunct="1">
              <a:lnSpc>
                <a:spcPts val="1920"/>
              </a:lnSpc>
              <a:spcBef>
                <a:spcPct val="20000"/>
              </a:spcBef>
              <a:buFontTx/>
              <a:buNone/>
              <a:defRPr sz="1600" b="0" i="0" kern="1200" baseline="0">
                <a:solidFill>
                  <a:srgbClr val="003359"/>
                </a:solidFill>
                <a:latin typeface="Arial"/>
                <a:ea typeface="+mn-ea"/>
                <a:cs typeface="Arial"/>
              </a:defRPr>
            </a:lvl1pPr>
            <a:lvl2pPr marL="4572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2pPr>
            <a:lvl3pPr marL="9144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3pPr>
            <a:lvl4pPr marL="13716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4pPr>
            <a:lvl5pPr marL="18288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pPr>
            <a:r>
              <a:rPr lang="en-GB" dirty="0">
                <a:latin typeface="Arial" pitchFamily="34" charset="0"/>
                <a:cs typeface="Arial" pitchFamily="34" charset="0"/>
              </a:rPr>
              <a:t>My name is </a:t>
            </a:r>
            <a:r>
              <a:rPr lang="nl-NL" u="dotted" dirty="0">
                <a:latin typeface="Arial" pitchFamily="34" charset="0"/>
                <a:cs typeface="Arial" pitchFamily="34" charset="0"/>
              </a:rPr>
              <a:t>                   </a:t>
            </a:r>
            <a:r>
              <a:rPr lang="en-GB" u="dotted" dirty="0">
                <a:latin typeface="Arial" pitchFamily="34" charset="0"/>
                <a:cs typeface="Arial" pitchFamily="34" charset="0"/>
              </a:rPr>
              <a:t>.</a:t>
            </a:r>
          </a:p>
          <a:p>
            <a:pPr>
              <a:lnSpc>
                <a:spcPct val="100000"/>
              </a:lnSpc>
              <a:spcBef>
                <a:spcPts val="0"/>
              </a:spcBef>
            </a:pPr>
            <a:endParaRPr lang="en-GB" dirty="0">
              <a:latin typeface="Arial" pitchFamily="34" charset="0"/>
              <a:cs typeface="Arial" pitchFamily="34" charset="0"/>
            </a:endParaRPr>
          </a:p>
          <a:p>
            <a:pPr>
              <a:lnSpc>
                <a:spcPct val="100000"/>
              </a:lnSpc>
              <a:spcBef>
                <a:spcPts val="0"/>
              </a:spcBef>
            </a:pPr>
            <a:r>
              <a:rPr lang="en-GB" dirty="0">
                <a:latin typeface="Arial" pitchFamily="34" charset="0"/>
                <a:cs typeface="Arial" pitchFamily="34" charset="0"/>
              </a:rPr>
              <a:t>Now please introduce yourself. </a:t>
            </a:r>
          </a:p>
          <a:p>
            <a:pPr>
              <a:lnSpc>
                <a:spcPct val="100000"/>
              </a:lnSpc>
              <a:spcBef>
                <a:spcPts val="0"/>
              </a:spcBef>
            </a:pPr>
            <a:r>
              <a:rPr lang="en-GB" dirty="0" smtClean="0">
                <a:latin typeface="Arial" pitchFamily="34" charset="0"/>
                <a:cs typeface="Arial" pitchFamily="34" charset="0"/>
              </a:rPr>
              <a:t>	</a:t>
            </a:r>
            <a:endParaRPr lang="en-GB" dirty="0">
              <a:latin typeface="Arial" pitchFamily="34" charset="0"/>
              <a:cs typeface="Arial" pitchFamily="34" charset="0"/>
            </a:endParaRPr>
          </a:p>
          <a:p>
            <a:pPr>
              <a:lnSpc>
                <a:spcPct val="100000"/>
              </a:lnSpc>
              <a:spcBef>
                <a:spcPts val="0"/>
              </a:spcBef>
            </a:pPr>
            <a:endParaRPr lang="en-GB" dirty="0">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GB" dirty="0">
                <a:latin typeface="Arial" pitchFamily="34" charset="0"/>
                <a:cs typeface="Arial" pitchFamily="34" charset="0"/>
              </a:rPr>
              <a:t>Encounter </a:t>
            </a:r>
            <a:r>
              <a:rPr lang="en-GB" dirty="0" smtClean="0">
                <a:latin typeface="Arial" pitchFamily="34" charset="0"/>
                <a:cs typeface="Arial" pitchFamily="34" charset="0"/>
              </a:rPr>
              <a:t>17</a:t>
            </a:r>
            <a:endParaRPr lang="en-US" dirty="0">
              <a:latin typeface="Arial" pitchFamily="34" charset="0"/>
              <a:cs typeface="Arial" pitchFamily="34" charset="0"/>
            </a:endParaRPr>
          </a:p>
        </p:txBody>
      </p:sp>
      <p:sp>
        <p:nvSpPr>
          <p:cNvPr id="9" name="TextBox 8"/>
          <p:cNvSpPr txBox="1"/>
          <p:nvPr/>
        </p:nvSpPr>
        <p:spPr>
          <a:xfrm>
            <a:off x="5562600" y="88900"/>
            <a:ext cx="3225800" cy="246221"/>
          </a:xfrm>
          <a:prstGeom prst="rect">
            <a:avLst/>
          </a:prstGeom>
        </p:spPr>
        <p:txBody>
          <a:bodyPr wrap="square" lIns="0" tIns="0" rIns="0" bIns="0" rtlCol="0" anchor="ctr">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600" b="0" i="0" dirty="0">
                <a:solidFill>
                  <a:schemeClr val="bg1"/>
                </a:solidFill>
                <a:latin typeface="Arial" pitchFamily="34" charset="0"/>
                <a:cs typeface="Arial" pitchFamily="34" charset="0"/>
              </a:rPr>
              <a:t>Introductions</a:t>
            </a:r>
          </a:p>
        </p:txBody>
      </p:sp>
      <p:sp>
        <p:nvSpPr>
          <p:cNvPr id="10" name="TextBox 9"/>
          <p:cNvSpPr txBox="1"/>
          <p:nvPr/>
        </p:nvSpPr>
        <p:spPr>
          <a:xfrm>
            <a:off x="5353050" y="2254250"/>
            <a:ext cx="3435350" cy="307777"/>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Your teacher</a:t>
            </a:r>
          </a:p>
        </p:txBody>
      </p:sp>
      <p:grpSp>
        <p:nvGrpSpPr>
          <p:cNvPr id="11" name="Group 10"/>
          <p:cNvGrpSpPr/>
          <p:nvPr/>
        </p:nvGrpSpPr>
        <p:grpSpPr>
          <a:xfrm>
            <a:off x="0" y="446088"/>
            <a:ext cx="9144000" cy="72000"/>
            <a:chOff x="0" y="446088"/>
            <a:chExt cx="9144000" cy="72000"/>
          </a:xfrm>
        </p:grpSpPr>
        <p:sp>
          <p:nvSpPr>
            <p:cNvPr id="12" name="Rectangle 1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Rectangle 1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0900" y="850900"/>
            <a:ext cx="3867140" cy="3930649"/>
          </a:xfrm>
          <a:prstGeom prst="ellipse">
            <a:avLst/>
          </a:prstGeom>
        </p:spPr>
      </p:pic>
    </p:spTree>
    <p:extLst>
      <p:ext uri="{BB962C8B-B14F-4D97-AF65-F5344CB8AC3E}">
        <p14:creationId xmlns:p14="http://schemas.microsoft.com/office/powerpoint/2010/main" val="40497971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Concept Check</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5599" y="2887309"/>
            <a:ext cx="1997075" cy="1895722"/>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92375" y="2887664"/>
            <a:ext cx="1998000" cy="1895368"/>
          </a:xfrm>
          <a:prstGeom prst="rect">
            <a:avLst/>
          </a:prstGeom>
        </p:spPr>
      </p:pic>
      <p:sp>
        <p:nvSpPr>
          <p:cNvPr id="27" name="TextBox 26"/>
          <p:cNvSpPr txBox="1"/>
          <p:nvPr/>
        </p:nvSpPr>
        <p:spPr>
          <a:xfrm>
            <a:off x="365465" y="850119"/>
            <a:ext cx="2531462" cy="338554"/>
          </a:xfrm>
          <a:prstGeom prst="rect">
            <a:avLst/>
          </a:prstGeom>
          <a:noFill/>
        </p:spPr>
        <p:txBody>
          <a:bodyPr wrap="none" rtlCol="0">
            <a:spAutoFit/>
          </a:bodyPr>
          <a:lstStyle/>
          <a:p>
            <a:r>
              <a:rPr lang="en-US" sz="1600" dirty="0" smtClean="0">
                <a:solidFill>
                  <a:srgbClr val="003359"/>
                </a:solidFill>
                <a:latin typeface="Arial" pitchFamily="34" charset="0"/>
                <a:ea typeface="Verdana" pitchFamily="34" charset="0"/>
                <a:cs typeface="Arial" pitchFamily="34" charset="0"/>
              </a:rPr>
              <a:t>Do you have a sandwich?</a:t>
            </a:r>
            <a:endParaRPr lang="en-US" sz="1600" dirty="0">
              <a:solidFill>
                <a:srgbClr val="003359"/>
              </a:solidFill>
              <a:latin typeface="Arial" pitchFamily="34" charset="0"/>
              <a:ea typeface="Verdana" pitchFamily="34" charset="0"/>
              <a:cs typeface="Arial" pitchFamily="34" charset="0"/>
            </a:endParaRPr>
          </a:p>
        </p:txBody>
      </p:sp>
      <p:sp>
        <p:nvSpPr>
          <p:cNvPr id="28" name="TextBox 27"/>
          <p:cNvSpPr txBox="1"/>
          <p:nvPr/>
        </p:nvSpPr>
        <p:spPr>
          <a:xfrm>
            <a:off x="365465" y="1674840"/>
            <a:ext cx="2396810" cy="338554"/>
          </a:xfrm>
          <a:prstGeom prst="rect">
            <a:avLst/>
          </a:prstGeom>
          <a:noFill/>
        </p:spPr>
        <p:txBody>
          <a:bodyPr wrap="none" rtlCol="0">
            <a:spAutoFit/>
          </a:bodyPr>
          <a:lstStyle/>
          <a:p>
            <a:r>
              <a:rPr lang="en-US" sz="1600" dirty="0" smtClean="0">
                <a:latin typeface="Arial" pitchFamily="34" charset="0"/>
                <a:ea typeface="Verdana" pitchFamily="34" charset="0"/>
                <a:cs typeface="Arial" pitchFamily="34" charset="0"/>
              </a:rPr>
              <a:t>Do you have any water?</a:t>
            </a:r>
            <a:endParaRPr lang="en-US" sz="1600" dirty="0">
              <a:latin typeface="Arial" pitchFamily="34" charset="0"/>
              <a:ea typeface="Verdana" pitchFamily="34" charset="0"/>
              <a:cs typeface="Arial" pitchFamily="34" charset="0"/>
            </a:endParaRPr>
          </a:p>
        </p:txBody>
      </p:sp>
      <p:sp>
        <p:nvSpPr>
          <p:cNvPr id="29" name="Freeform 28"/>
          <p:cNvSpPr/>
          <p:nvPr/>
        </p:nvSpPr>
        <p:spPr>
          <a:xfrm>
            <a:off x="1578062" y="921114"/>
            <a:ext cx="217789" cy="215612"/>
          </a:xfrm>
          <a:custGeom>
            <a:avLst/>
            <a:gdLst>
              <a:gd name="connsiteX0" fmla="*/ 196850 w 425371"/>
              <a:gd name="connsiteY0" fmla="*/ 0 h 388124"/>
              <a:gd name="connsiteX1" fmla="*/ 57150 w 425371"/>
              <a:gd name="connsiteY1" fmla="*/ 165100 h 388124"/>
              <a:gd name="connsiteX2" fmla="*/ 85725 w 425371"/>
              <a:gd name="connsiteY2" fmla="*/ 333375 h 388124"/>
              <a:gd name="connsiteX3" fmla="*/ 260350 w 425371"/>
              <a:gd name="connsiteY3" fmla="*/ 387350 h 388124"/>
              <a:gd name="connsiteX4" fmla="*/ 396875 w 425371"/>
              <a:gd name="connsiteY4" fmla="*/ 301625 h 388124"/>
              <a:gd name="connsiteX5" fmla="*/ 419100 w 425371"/>
              <a:gd name="connsiteY5" fmla="*/ 139700 h 388124"/>
              <a:gd name="connsiteX6" fmla="*/ 314325 w 425371"/>
              <a:gd name="connsiteY6" fmla="*/ 44450 h 388124"/>
              <a:gd name="connsiteX7" fmla="*/ 168275 w 425371"/>
              <a:gd name="connsiteY7" fmla="*/ 53975 h 388124"/>
              <a:gd name="connsiteX8" fmla="*/ 0 w 425371"/>
              <a:gd name="connsiteY8" fmla="*/ 127000 h 38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371" h="388124">
                <a:moveTo>
                  <a:pt x="196850" y="0"/>
                </a:moveTo>
                <a:cubicBezTo>
                  <a:pt x="136260" y="54769"/>
                  <a:pt x="75671" y="109538"/>
                  <a:pt x="57150" y="165100"/>
                </a:cubicBezTo>
                <a:cubicBezTo>
                  <a:pt x="38629" y="220663"/>
                  <a:pt x="51858" y="296333"/>
                  <a:pt x="85725" y="333375"/>
                </a:cubicBezTo>
                <a:cubicBezTo>
                  <a:pt x="119592" y="370417"/>
                  <a:pt x="208492" y="392642"/>
                  <a:pt x="260350" y="387350"/>
                </a:cubicBezTo>
                <a:cubicBezTo>
                  <a:pt x="312208" y="382058"/>
                  <a:pt x="370417" y="342900"/>
                  <a:pt x="396875" y="301625"/>
                </a:cubicBezTo>
                <a:cubicBezTo>
                  <a:pt x="423333" y="260350"/>
                  <a:pt x="432858" y="182562"/>
                  <a:pt x="419100" y="139700"/>
                </a:cubicBezTo>
                <a:cubicBezTo>
                  <a:pt x="405342" y="96838"/>
                  <a:pt x="356129" y="58737"/>
                  <a:pt x="314325" y="44450"/>
                </a:cubicBezTo>
                <a:cubicBezTo>
                  <a:pt x="272521" y="30163"/>
                  <a:pt x="220662" y="40217"/>
                  <a:pt x="168275" y="53975"/>
                </a:cubicBezTo>
                <a:cubicBezTo>
                  <a:pt x="115888" y="67733"/>
                  <a:pt x="31221" y="111654"/>
                  <a:pt x="0" y="127000"/>
                </a:cubicBezTo>
              </a:path>
            </a:pathLst>
          </a:custGeom>
          <a:ln cap="rnd">
            <a:solidFill>
              <a:srgbClr val="F12C3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sp>
        <p:nvSpPr>
          <p:cNvPr id="30" name="Freeform 29"/>
          <p:cNvSpPr/>
          <p:nvPr/>
        </p:nvSpPr>
        <p:spPr>
          <a:xfrm>
            <a:off x="1621301" y="1712501"/>
            <a:ext cx="386040" cy="305243"/>
          </a:xfrm>
          <a:custGeom>
            <a:avLst/>
            <a:gdLst>
              <a:gd name="connsiteX0" fmla="*/ 0 w 1997853"/>
              <a:gd name="connsiteY0" fmla="*/ 127000 h 431055"/>
              <a:gd name="connsiteX1" fmla="*/ 885825 w 1997853"/>
              <a:gd name="connsiteY1" fmla="*/ 19050 h 431055"/>
              <a:gd name="connsiteX2" fmla="*/ 1857375 w 1997853"/>
              <a:gd name="connsiteY2" fmla="*/ 73025 h 431055"/>
              <a:gd name="connsiteX3" fmla="*/ 1889125 w 1997853"/>
              <a:gd name="connsiteY3" fmla="*/ 307975 h 431055"/>
              <a:gd name="connsiteX4" fmla="*/ 882650 w 1997853"/>
              <a:gd name="connsiteY4" fmla="*/ 428625 h 431055"/>
              <a:gd name="connsiteX5" fmla="*/ 142875 w 1997853"/>
              <a:gd name="connsiteY5" fmla="*/ 371475 h 431055"/>
              <a:gd name="connsiteX6" fmla="*/ 57150 w 1997853"/>
              <a:gd name="connsiteY6" fmla="*/ 171450 h 431055"/>
              <a:gd name="connsiteX7" fmla="*/ 342900 w 1997853"/>
              <a:gd name="connsiteY7" fmla="*/ 0 h 43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7853" h="431055">
                <a:moveTo>
                  <a:pt x="0" y="127000"/>
                </a:moveTo>
                <a:cubicBezTo>
                  <a:pt x="288131" y="77523"/>
                  <a:pt x="576263" y="28046"/>
                  <a:pt x="885825" y="19050"/>
                </a:cubicBezTo>
                <a:cubicBezTo>
                  <a:pt x="1195387" y="10054"/>
                  <a:pt x="1690158" y="24871"/>
                  <a:pt x="1857375" y="73025"/>
                </a:cubicBezTo>
                <a:cubicBezTo>
                  <a:pt x="2024592" y="121179"/>
                  <a:pt x="2051579" y="248708"/>
                  <a:pt x="1889125" y="307975"/>
                </a:cubicBezTo>
                <a:cubicBezTo>
                  <a:pt x="1726671" y="367242"/>
                  <a:pt x="1173692" y="418042"/>
                  <a:pt x="882650" y="428625"/>
                </a:cubicBezTo>
                <a:cubicBezTo>
                  <a:pt x="591608" y="439208"/>
                  <a:pt x="280458" y="414338"/>
                  <a:pt x="142875" y="371475"/>
                </a:cubicBezTo>
                <a:cubicBezTo>
                  <a:pt x="5292" y="328613"/>
                  <a:pt x="23813" y="233362"/>
                  <a:pt x="57150" y="171450"/>
                </a:cubicBezTo>
                <a:cubicBezTo>
                  <a:pt x="90487" y="109538"/>
                  <a:pt x="299508" y="14287"/>
                  <a:pt x="342900" y="0"/>
                </a:cubicBezTo>
              </a:path>
            </a:pathLst>
          </a:custGeom>
          <a:ln cap="rnd">
            <a:solidFill>
              <a:srgbClr val="F12C3E"/>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sp>
        <p:nvSpPr>
          <p:cNvPr id="31" name="Text Placeholder 9"/>
          <p:cNvSpPr txBox="1">
            <a:spLocks/>
          </p:cNvSpPr>
          <p:nvPr/>
        </p:nvSpPr>
        <p:spPr>
          <a:xfrm>
            <a:off x="4752976" y="1330325"/>
            <a:ext cx="3887788" cy="349408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smtClean="0">
              <a:latin typeface="Arial" pitchFamily="34" charset="0"/>
              <a:ea typeface="ＭＳ Ｐゴシック" charset="0"/>
              <a:cs typeface="Arial" pitchFamily="34" charset="0"/>
            </a:endParaRPr>
          </a:p>
          <a:p>
            <a:pPr marL="0" lvl="1" indent="0">
              <a:buFont typeface="Arial"/>
              <a:buNone/>
            </a:pPr>
            <a:endParaRPr lang="en-US" dirty="0" smtClean="0">
              <a:latin typeface="Arial" pitchFamily="34" charset="0"/>
              <a:ea typeface="ＭＳ Ｐゴシック" charset="0"/>
              <a:cs typeface="Arial" pitchFamily="34" charset="0"/>
            </a:endParaRPr>
          </a:p>
          <a:p>
            <a:pPr marL="0" lvl="1" indent="0">
              <a:buFont typeface="Arial"/>
              <a:buNone/>
            </a:pPr>
            <a:endParaRPr lang="en-US" dirty="0">
              <a:latin typeface="Arial" pitchFamily="34" charset="0"/>
              <a:ea typeface="ＭＳ Ｐゴシック" charset="0"/>
              <a:cs typeface="Arial" pitchFamily="34" charset="0"/>
            </a:endParaRPr>
          </a:p>
        </p:txBody>
      </p:sp>
      <p:sp>
        <p:nvSpPr>
          <p:cNvPr id="32" name="TextBox 31"/>
          <p:cNvSpPr txBox="1"/>
          <p:nvPr/>
        </p:nvSpPr>
        <p:spPr>
          <a:xfrm>
            <a:off x="4648200" y="3512291"/>
            <a:ext cx="1152940" cy="1052596"/>
          </a:xfrm>
          <a:prstGeom prst="rect">
            <a:avLst/>
          </a:prstGeom>
          <a:noFill/>
        </p:spPr>
        <p:txBody>
          <a:bodyPr wrap="square" rtlCol="0">
            <a:spAutoFit/>
          </a:bodyPr>
          <a:lstStyle/>
          <a:p>
            <a:pPr>
              <a:lnSpc>
                <a:spcPct val="130000"/>
              </a:lnSpc>
            </a:pPr>
            <a:r>
              <a:rPr lang="en-US" sz="1600" dirty="0" smtClean="0">
                <a:solidFill>
                  <a:srgbClr val="003359"/>
                </a:solidFill>
                <a:latin typeface="Arial" pitchFamily="34" charset="0"/>
                <a:ea typeface="Verdana" pitchFamily="34" charset="0"/>
                <a:cs typeface="Arial" pitchFamily="34" charset="0"/>
              </a:rPr>
              <a:t>eggs</a:t>
            </a:r>
          </a:p>
          <a:p>
            <a:pPr>
              <a:lnSpc>
                <a:spcPct val="130000"/>
              </a:lnSpc>
            </a:pPr>
            <a:r>
              <a:rPr lang="en-US" sz="1600" dirty="0" smtClean="0">
                <a:solidFill>
                  <a:srgbClr val="003359"/>
                </a:solidFill>
                <a:latin typeface="Arial" pitchFamily="34" charset="0"/>
                <a:ea typeface="Verdana" pitchFamily="34" charset="0"/>
                <a:cs typeface="Arial" pitchFamily="34" charset="0"/>
              </a:rPr>
              <a:t>chips</a:t>
            </a:r>
          </a:p>
          <a:p>
            <a:pPr>
              <a:lnSpc>
                <a:spcPct val="130000"/>
              </a:lnSpc>
            </a:pPr>
            <a:r>
              <a:rPr lang="en-US" sz="1600" dirty="0" smtClean="0">
                <a:solidFill>
                  <a:srgbClr val="003359"/>
                </a:solidFill>
                <a:latin typeface="Arial" pitchFamily="34" charset="0"/>
                <a:ea typeface="Verdana" pitchFamily="34" charset="0"/>
                <a:cs typeface="Arial" pitchFamily="34" charset="0"/>
              </a:rPr>
              <a:t>coffee</a:t>
            </a:r>
            <a:endParaRPr lang="en-US" dirty="0">
              <a:solidFill>
                <a:srgbClr val="003359"/>
              </a:solidFill>
              <a:latin typeface="Arial" pitchFamily="34" charset="0"/>
              <a:ea typeface="Verdana" pitchFamily="34" charset="0"/>
              <a:cs typeface="Arial" pitchFamily="34" charset="0"/>
            </a:endParaRPr>
          </a:p>
        </p:txBody>
      </p:sp>
      <p:sp>
        <p:nvSpPr>
          <p:cNvPr id="33" name="Rectangle 32"/>
          <p:cNvSpPr/>
          <p:nvPr/>
        </p:nvSpPr>
        <p:spPr>
          <a:xfrm>
            <a:off x="6308693" y="3512291"/>
            <a:ext cx="1257908" cy="1052596"/>
          </a:xfrm>
          <a:prstGeom prst="rect">
            <a:avLst/>
          </a:prstGeom>
        </p:spPr>
        <p:txBody>
          <a:bodyPr wrap="square">
            <a:spAutoFit/>
          </a:bodyPr>
          <a:lstStyle/>
          <a:p>
            <a:pPr>
              <a:lnSpc>
                <a:spcPct val="130000"/>
              </a:lnSpc>
            </a:pPr>
            <a:r>
              <a:rPr lang="en-US" sz="1600" dirty="0">
                <a:solidFill>
                  <a:srgbClr val="003359"/>
                </a:solidFill>
                <a:latin typeface="Arial" pitchFamily="34" charset="0"/>
                <a:ea typeface="Verdana" pitchFamily="34" charset="0"/>
                <a:cs typeface="Arial" pitchFamily="34" charset="0"/>
              </a:rPr>
              <a:t>juice</a:t>
            </a:r>
          </a:p>
          <a:p>
            <a:pPr>
              <a:lnSpc>
                <a:spcPct val="130000"/>
              </a:lnSpc>
            </a:pPr>
            <a:r>
              <a:rPr lang="en-US" sz="1600" dirty="0" smtClean="0">
                <a:solidFill>
                  <a:srgbClr val="003359"/>
                </a:solidFill>
                <a:latin typeface="Arial" pitchFamily="34" charset="0"/>
                <a:ea typeface="Verdana" pitchFamily="34" charset="0"/>
                <a:cs typeface="Arial" pitchFamily="34" charset="0"/>
              </a:rPr>
              <a:t>sandwich</a:t>
            </a:r>
          </a:p>
          <a:p>
            <a:pPr>
              <a:lnSpc>
                <a:spcPct val="130000"/>
              </a:lnSpc>
            </a:pPr>
            <a:r>
              <a:rPr lang="en-US" sz="1600" dirty="0" smtClean="0">
                <a:solidFill>
                  <a:srgbClr val="003359"/>
                </a:solidFill>
                <a:latin typeface="Arial" pitchFamily="34" charset="0"/>
                <a:ea typeface="Verdana" pitchFamily="34" charset="0"/>
                <a:cs typeface="Arial" pitchFamily="34" charset="0"/>
              </a:rPr>
              <a:t>water</a:t>
            </a:r>
            <a:endParaRPr lang="en-US" sz="1600" dirty="0">
              <a:solidFill>
                <a:srgbClr val="003359"/>
              </a:solidFill>
              <a:latin typeface="Arial" pitchFamily="34" charset="0"/>
              <a:ea typeface="Verdana" pitchFamily="34" charset="0"/>
              <a:cs typeface="Arial" pitchFamily="34" charset="0"/>
            </a:endParaRPr>
          </a:p>
        </p:txBody>
      </p:sp>
      <p:sp>
        <p:nvSpPr>
          <p:cNvPr id="34" name="TextBox 33"/>
          <p:cNvSpPr txBox="1"/>
          <p:nvPr/>
        </p:nvSpPr>
        <p:spPr>
          <a:xfrm>
            <a:off x="8074154" y="3512291"/>
            <a:ext cx="708848" cy="732508"/>
          </a:xfrm>
          <a:prstGeom prst="rect">
            <a:avLst/>
          </a:prstGeom>
          <a:noFill/>
        </p:spPr>
        <p:txBody>
          <a:bodyPr wrap="none" rtlCol="0">
            <a:spAutoFit/>
          </a:bodyPr>
          <a:lstStyle/>
          <a:p>
            <a:pPr>
              <a:lnSpc>
                <a:spcPct val="130000"/>
              </a:lnSpc>
            </a:pPr>
            <a:r>
              <a:rPr lang="en-US" sz="1600" dirty="0" smtClean="0">
                <a:solidFill>
                  <a:srgbClr val="003359"/>
                </a:solidFill>
                <a:latin typeface="Arial" pitchFamily="34" charset="0"/>
                <a:ea typeface="Verdana" pitchFamily="34" charset="0"/>
                <a:cs typeface="Arial" pitchFamily="34" charset="0"/>
              </a:rPr>
              <a:t>bread</a:t>
            </a:r>
          </a:p>
          <a:p>
            <a:pPr>
              <a:lnSpc>
                <a:spcPct val="130000"/>
              </a:lnSpc>
            </a:pPr>
            <a:r>
              <a:rPr lang="en-US" sz="1600" dirty="0" smtClean="0">
                <a:solidFill>
                  <a:srgbClr val="003359"/>
                </a:solidFill>
                <a:latin typeface="Arial" pitchFamily="34" charset="0"/>
                <a:ea typeface="Verdana" pitchFamily="34" charset="0"/>
                <a:cs typeface="Arial" pitchFamily="34" charset="0"/>
              </a:rPr>
              <a:t>wine</a:t>
            </a:r>
            <a:endParaRPr lang="en-US" sz="1600" dirty="0">
              <a:solidFill>
                <a:srgbClr val="003359"/>
              </a:solidFill>
              <a:latin typeface="Arial" pitchFamily="34" charset="0"/>
              <a:ea typeface="Verdana"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0262738"/>
              </p:ext>
            </p:extLst>
          </p:nvPr>
        </p:nvGraphicFramePr>
        <p:xfrm>
          <a:off x="4648200" y="849767"/>
          <a:ext cx="4133850" cy="2483999"/>
        </p:xfrm>
        <a:graphic>
          <a:graphicData uri="http://schemas.openxmlformats.org/drawingml/2006/table">
            <a:tbl>
              <a:tblPr firstRow="1" firstCol="1" bandRow="1">
                <a:tableStyleId>{5C22544A-7EE6-4342-B048-85BDC9FD1C3A}</a:tableStyleId>
              </a:tblPr>
              <a:tblGrid>
                <a:gridCol w="2048670"/>
                <a:gridCol w="2085180"/>
              </a:tblGrid>
              <a:tr h="450064">
                <a:tc>
                  <a:txBody>
                    <a:bodyPr/>
                    <a:lstStyle/>
                    <a:p>
                      <a:pPr algn="ctr">
                        <a:lnSpc>
                          <a:spcPts val="1000"/>
                        </a:lnSpc>
                      </a:pPr>
                      <a:r>
                        <a:rPr lang="en-US" sz="1600" b="0" dirty="0" smtClean="0">
                          <a:solidFill>
                            <a:srgbClr val="003359"/>
                          </a:solidFill>
                          <a:latin typeface="Arial" pitchFamily="34" charset="0"/>
                          <a:cs typeface="Arial" pitchFamily="34" charset="0"/>
                        </a:rPr>
                        <a:t>can count</a:t>
                      </a:r>
                      <a:endParaRPr lang="en-US" sz="1600" b="0" i="0" dirty="0">
                        <a:solidFill>
                          <a:srgbClr val="003359"/>
                        </a:solidFill>
                        <a:latin typeface="Arial" pitchFamily="34" charset="0"/>
                        <a:cs typeface="Arial" pitchFamily="34" charset="0"/>
                      </a:endParaRP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600" b="0" dirty="0" smtClean="0">
                          <a:solidFill>
                            <a:srgbClr val="003359"/>
                          </a:solidFill>
                          <a:latin typeface="Arial" pitchFamily="34" charset="0"/>
                          <a:cs typeface="Arial" pitchFamily="34" charset="0"/>
                        </a:rPr>
                        <a:t>can’t</a:t>
                      </a:r>
                      <a:r>
                        <a:rPr lang="en-US" sz="1600" b="0" baseline="0" dirty="0" smtClean="0">
                          <a:solidFill>
                            <a:srgbClr val="003359"/>
                          </a:solidFill>
                          <a:latin typeface="Arial" pitchFamily="34" charset="0"/>
                          <a:cs typeface="Arial" pitchFamily="34" charset="0"/>
                        </a:rPr>
                        <a:t> count</a:t>
                      </a:r>
                      <a:endParaRPr lang="en-US" sz="1600" b="0" i="0" dirty="0">
                        <a:solidFill>
                          <a:srgbClr val="003359"/>
                        </a:solidFill>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406787">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406787">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406787">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406787">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406787">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a:cs typeface="Arial"/>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36" name="TextBox 35"/>
          <p:cNvSpPr txBox="1"/>
          <p:nvPr/>
        </p:nvSpPr>
        <p:spPr>
          <a:xfrm>
            <a:off x="5212791" y="1322996"/>
            <a:ext cx="991718" cy="338554"/>
          </a:xfrm>
          <a:prstGeom prst="rect">
            <a:avLst/>
          </a:prstGeom>
          <a:noFill/>
        </p:spPr>
        <p:txBody>
          <a:bodyPr wrap="square" rtlCol="0">
            <a:spAutoFit/>
          </a:bodyPr>
          <a:lstStyle/>
          <a:p>
            <a:r>
              <a:rPr lang="en-US" sz="1600" dirty="0" smtClean="0">
                <a:solidFill>
                  <a:srgbClr val="F12C3E"/>
                </a:solidFill>
                <a:latin typeface="Arial" pitchFamily="34" charset="0"/>
                <a:ea typeface="Verdana" pitchFamily="34" charset="0"/>
                <a:cs typeface="Arial" pitchFamily="34" charset="0"/>
              </a:rPr>
              <a:t>eggs</a:t>
            </a:r>
            <a:endParaRPr lang="en-US" sz="1600" dirty="0">
              <a:solidFill>
                <a:srgbClr val="F12C3E"/>
              </a:solidFill>
              <a:latin typeface="Arial" pitchFamily="34" charset="0"/>
              <a:ea typeface="Verdana" pitchFamily="34" charset="0"/>
              <a:cs typeface="Arial" pitchFamily="34" charset="0"/>
            </a:endParaRPr>
          </a:p>
        </p:txBody>
      </p:sp>
      <p:sp>
        <p:nvSpPr>
          <p:cNvPr id="37" name="TextBox 36"/>
          <p:cNvSpPr txBox="1"/>
          <p:nvPr/>
        </p:nvSpPr>
        <p:spPr>
          <a:xfrm>
            <a:off x="5212791" y="1734850"/>
            <a:ext cx="99171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chips</a:t>
            </a:r>
            <a:endParaRPr lang="en-US" sz="1600" dirty="0">
              <a:solidFill>
                <a:srgbClr val="F12C3E"/>
              </a:solidFill>
              <a:latin typeface="Arial" pitchFamily="34" charset="0"/>
              <a:cs typeface="Arial" pitchFamily="34" charset="0"/>
            </a:endParaRPr>
          </a:p>
        </p:txBody>
      </p:sp>
      <p:sp>
        <p:nvSpPr>
          <p:cNvPr id="38" name="TextBox 37"/>
          <p:cNvSpPr txBox="1"/>
          <p:nvPr/>
        </p:nvSpPr>
        <p:spPr>
          <a:xfrm>
            <a:off x="5208826" y="2143190"/>
            <a:ext cx="1071449"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sandwich</a:t>
            </a:r>
            <a:endParaRPr lang="en-US" sz="1600" dirty="0">
              <a:solidFill>
                <a:srgbClr val="F12C3E"/>
              </a:solidFill>
              <a:latin typeface="Arial" pitchFamily="34" charset="0"/>
              <a:cs typeface="Arial" pitchFamily="34" charset="0"/>
            </a:endParaRPr>
          </a:p>
        </p:txBody>
      </p:sp>
      <p:sp>
        <p:nvSpPr>
          <p:cNvPr id="57" name="TextBox 56"/>
          <p:cNvSpPr txBox="1"/>
          <p:nvPr/>
        </p:nvSpPr>
        <p:spPr>
          <a:xfrm>
            <a:off x="7348751" y="1322996"/>
            <a:ext cx="99171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coffee</a:t>
            </a:r>
            <a:endParaRPr lang="en-US" sz="1600" dirty="0">
              <a:solidFill>
                <a:srgbClr val="F12C3E"/>
              </a:solidFill>
              <a:latin typeface="Arial" pitchFamily="34" charset="0"/>
              <a:cs typeface="Arial" pitchFamily="34" charset="0"/>
            </a:endParaRPr>
          </a:p>
        </p:txBody>
      </p:sp>
      <p:sp>
        <p:nvSpPr>
          <p:cNvPr id="58" name="TextBox 57"/>
          <p:cNvSpPr txBox="1"/>
          <p:nvPr/>
        </p:nvSpPr>
        <p:spPr>
          <a:xfrm>
            <a:off x="7348751" y="1734850"/>
            <a:ext cx="99171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juice</a:t>
            </a:r>
            <a:endParaRPr lang="en-US" sz="1600" dirty="0">
              <a:solidFill>
                <a:srgbClr val="F12C3E"/>
              </a:solidFill>
              <a:latin typeface="Arial" pitchFamily="34" charset="0"/>
              <a:cs typeface="Arial" pitchFamily="34" charset="0"/>
            </a:endParaRPr>
          </a:p>
        </p:txBody>
      </p:sp>
      <p:sp>
        <p:nvSpPr>
          <p:cNvPr id="59" name="TextBox 58"/>
          <p:cNvSpPr txBox="1"/>
          <p:nvPr/>
        </p:nvSpPr>
        <p:spPr>
          <a:xfrm>
            <a:off x="7348751" y="2143190"/>
            <a:ext cx="99171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water</a:t>
            </a:r>
            <a:endParaRPr lang="en-US" sz="1600" dirty="0">
              <a:solidFill>
                <a:srgbClr val="F12C3E"/>
              </a:solidFill>
              <a:latin typeface="Arial" pitchFamily="34" charset="0"/>
              <a:cs typeface="Arial" pitchFamily="34" charset="0"/>
            </a:endParaRPr>
          </a:p>
        </p:txBody>
      </p:sp>
      <p:sp>
        <p:nvSpPr>
          <p:cNvPr id="60" name="TextBox 59"/>
          <p:cNvSpPr txBox="1"/>
          <p:nvPr/>
        </p:nvSpPr>
        <p:spPr>
          <a:xfrm>
            <a:off x="7348751" y="2547274"/>
            <a:ext cx="99171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bread</a:t>
            </a:r>
            <a:endParaRPr lang="en-US" sz="1600" dirty="0">
              <a:solidFill>
                <a:srgbClr val="F12C3E"/>
              </a:solidFill>
              <a:latin typeface="Arial" pitchFamily="34" charset="0"/>
              <a:cs typeface="Arial" pitchFamily="34" charset="0"/>
            </a:endParaRPr>
          </a:p>
        </p:txBody>
      </p:sp>
      <p:sp>
        <p:nvSpPr>
          <p:cNvPr id="61" name="TextBox 60"/>
          <p:cNvSpPr txBox="1"/>
          <p:nvPr/>
        </p:nvSpPr>
        <p:spPr>
          <a:xfrm>
            <a:off x="7348751" y="2949055"/>
            <a:ext cx="991718" cy="338554"/>
          </a:xfrm>
          <a:prstGeom prst="rect">
            <a:avLst/>
          </a:prstGeom>
          <a:noFill/>
        </p:spPr>
        <p:txBody>
          <a:bodyPr wrap="square" rtlCol="0">
            <a:spAutoFit/>
          </a:bodyPr>
          <a:lstStyle/>
          <a:p>
            <a:r>
              <a:rPr lang="en-US" sz="1600" dirty="0" smtClean="0">
                <a:solidFill>
                  <a:srgbClr val="F12C3E"/>
                </a:solidFill>
                <a:latin typeface="Arial" pitchFamily="34" charset="0"/>
                <a:cs typeface="Arial" pitchFamily="34" charset="0"/>
              </a:rPr>
              <a:t>wine</a:t>
            </a:r>
            <a:endParaRPr lang="en-US" sz="1600" dirty="0">
              <a:solidFill>
                <a:srgbClr val="F12C3E"/>
              </a:solidFill>
              <a:latin typeface="Arial" pitchFamily="34" charset="0"/>
              <a:cs typeface="Arial" pitchFamily="34" charset="0"/>
            </a:endParaRPr>
          </a:p>
        </p:txBody>
      </p:sp>
      <p:grpSp>
        <p:nvGrpSpPr>
          <p:cNvPr id="35" name="Group 34"/>
          <p:cNvGrpSpPr/>
          <p:nvPr/>
        </p:nvGrpSpPr>
        <p:grpSpPr>
          <a:xfrm>
            <a:off x="0" y="446088"/>
            <a:ext cx="9144000" cy="72000"/>
            <a:chOff x="0" y="446088"/>
            <a:chExt cx="9144000" cy="72000"/>
          </a:xfrm>
        </p:grpSpPr>
        <p:sp>
          <p:nvSpPr>
            <p:cNvPr id="39" name="Rectangle 3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0" name="Rectangle 3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06412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sp>
        <p:nvSpPr>
          <p:cNvPr id="40" name="Rectangle 39"/>
          <p:cNvSpPr>
            <a:spLocks noChangeArrowheads="1"/>
          </p:cNvSpPr>
          <p:nvPr/>
        </p:nvSpPr>
        <p:spPr bwMode="auto">
          <a:xfrm>
            <a:off x="265090" y="690157"/>
            <a:ext cx="2762295" cy="3370666"/>
          </a:xfrm>
          <a:prstGeom prst="rect">
            <a:avLst/>
          </a:prstGeom>
          <a:noFill/>
          <a:ln w="9525">
            <a:noFill/>
            <a:miter lim="800000"/>
            <a:headEnd/>
            <a:tailEnd/>
          </a:ln>
        </p:spPr>
        <p:txBody>
          <a:bodyPr wrap="none">
            <a:spAutoFit/>
          </a:bodyPr>
          <a:lstStyle/>
          <a:p>
            <a:pPr>
              <a:lnSpc>
                <a:spcPct val="150000"/>
              </a:lnSpc>
            </a:pPr>
            <a:r>
              <a:rPr lang="en-US" sz="1600" b="1" dirty="0">
                <a:solidFill>
                  <a:srgbClr val="003359"/>
                </a:solidFill>
                <a:latin typeface="Arial" pitchFamily="34" charset="0"/>
                <a:cs typeface="Arial" pitchFamily="34" charset="0"/>
              </a:rPr>
              <a:t>Ask if someone has these.</a:t>
            </a: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water</a:t>
            </a: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chips</a:t>
            </a: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fruit</a:t>
            </a: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Bread</a:t>
            </a: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juice</a:t>
            </a:r>
            <a:endParaRPr lang="en-US" altLang="zh-CN" sz="1600" dirty="0">
              <a:solidFill>
                <a:srgbClr val="003359"/>
              </a:solidFill>
              <a:latin typeface="Arial" pitchFamily="34" charset="0"/>
              <a:cs typeface="Arial" pitchFamily="34" charset="0"/>
            </a:endParaRP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coffee</a:t>
            </a:r>
            <a:endParaRPr lang="en-US" altLang="zh-CN" sz="1600" dirty="0">
              <a:solidFill>
                <a:srgbClr val="003359"/>
              </a:solidFill>
              <a:latin typeface="Arial" pitchFamily="34" charset="0"/>
              <a:cs typeface="Arial" pitchFamily="34" charset="0"/>
            </a:endParaRP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sandwich</a:t>
            </a:r>
            <a:endParaRPr lang="en-US" altLang="zh-CN" sz="1600" dirty="0">
              <a:solidFill>
                <a:srgbClr val="003359"/>
              </a:solidFill>
              <a:latin typeface="Arial" pitchFamily="34" charset="0"/>
              <a:cs typeface="Arial" pitchFamily="34" charset="0"/>
            </a:endParaRPr>
          </a:p>
          <a:p>
            <a:pPr marL="342900" indent="-342900">
              <a:lnSpc>
                <a:spcPct val="150000"/>
              </a:lnSpc>
              <a:buFont typeface="+mj-lt"/>
              <a:buAutoNum type="arabicPeriod"/>
            </a:pPr>
            <a:r>
              <a:rPr lang="en-US" altLang="zh-CN" sz="1600" dirty="0" smtClean="0">
                <a:solidFill>
                  <a:srgbClr val="003359"/>
                </a:solidFill>
                <a:latin typeface="Arial" pitchFamily="34" charset="0"/>
                <a:cs typeface="Arial" pitchFamily="34" charset="0"/>
              </a:rPr>
              <a:t>pizza</a:t>
            </a:r>
            <a:endParaRPr lang="zh-CN" altLang="en-US" sz="1600" dirty="0">
              <a:solidFill>
                <a:srgbClr val="003359"/>
              </a:solidFill>
              <a:latin typeface="Arial" pitchFamily="34" charset="0"/>
              <a:cs typeface="Arial" pitchFamily="34" charset="0"/>
            </a:endParaRPr>
          </a:p>
        </p:txBody>
      </p:sp>
      <p:pic>
        <p:nvPicPr>
          <p:cNvPr id="2" name="Picture 1"/>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99638" l="0" r="100000"/>
                    </a14:imgEffect>
                  </a14:imgLayer>
                </a14:imgProps>
              </a:ext>
              <a:ext uri="{28A0092B-C50C-407E-A947-70E740481C1C}">
                <a14:useLocalDpi xmlns:a14="http://schemas.microsoft.com/office/drawing/2010/main"/>
              </a:ext>
            </a:extLst>
          </a:blip>
          <a:srcRect r="-518"/>
          <a:stretch/>
        </p:blipFill>
        <p:spPr>
          <a:xfrm>
            <a:off x="3902716" y="1144797"/>
            <a:ext cx="2025009" cy="1123625"/>
          </a:xfrm>
          <a:prstGeom prst="rect">
            <a:avLst/>
          </a:prstGeom>
          <a:solidFill>
            <a:srgbClr val="D3C7BF"/>
          </a:solidFill>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l="-2985" r="-1"/>
          <a:stretch/>
        </p:blipFill>
        <p:spPr>
          <a:xfrm>
            <a:off x="3902716" y="2375491"/>
            <a:ext cx="2025009" cy="1123627"/>
          </a:xfrm>
          <a:prstGeom prst="rect">
            <a:avLst/>
          </a:prstGeom>
          <a:solidFill>
            <a:srgbClr val="D3C7BF"/>
          </a:solidFill>
        </p:spPr>
      </p:pic>
      <p:pic>
        <p:nvPicPr>
          <p:cNvPr id="4" name="Picture 3"/>
          <p:cNvPicPr>
            <a:picLocks noChangeAspect="1"/>
          </p:cNvPicPr>
          <p:nvPr/>
        </p:nvPicPr>
        <p:blipFill rotWithShape="1">
          <a:blip r:embed="rId6" cstate="email">
            <a:extLst>
              <a:ext uri="{28A0092B-C50C-407E-A947-70E740481C1C}">
                <a14:useLocalDpi xmlns:a14="http://schemas.microsoft.com/office/drawing/2010/main"/>
              </a:ext>
            </a:extLst>
          </a:blip>
          <a:srcRect l="-3561" r="-802" b="-5062"/>
          <a:stretch/>
        </p:blipFill>
        <p:spPr>
          <a:xfrm>
            <a:off x="3902716" y="3606185"/>
            <a:ext cx="2025009" cy="1178540"/>
          </a:xfrm>
          <a:prstGeom prst="rect">
            <a:avLst/>
          </a:prstGeom>
          <a:solidFill>
            <a:srgbClr val="D3C7BF"/>
          </a:solidFill>
        </p:spPr>
      </p:pic>
      <p:pic>
        <p:nvPicPr>
          <p:cNvPr id="5" name="Picture 4"/>
          <p:cNvPicPr>
            <a:picLocks noChangeAspect="1"/>
          </p:cNvPicPr>
          <p:nvPr/>
        </p:nvPicPr>
        <p:blipFill rotWithShape="1">
          <a:blip r:embed="rId7" cstate="email">
            <a:extLst>
              <a:ext uri="{28A0092B-C50C-407E-A947-70E740481C1C}">
                <a14:useLocalDpi xmlns:a14="http://schemas.microsoft.com/office/drawing/2010/main"/>
              </a:ext>
            </a:extLst>
          </a:blip>
          <a:srcRect r="-3629" b="-893"/>
          <a:stretch/>
        </p:blipFill>
        <p:spPr>
          <a:xfrm>
            <a:off x="6057901" y="1144797"/>
            <a:ext cx="2001838" cy="1123625"/>
          </a:xfrm>
          <a:prstGeom prst="rect">
            <a:avLst/>
          </a:prstGeom>
          <a:solidFill>
            <a:srgbClr val="D3C7BF"/>
          </a:solidFill>
        </p:spPr>
      </p:pic>
      <p:pic>
        <p:nvPicPr>
          <p:cNvPr id="6" name="Picture 5"/>
          <p:cNvPicPr>
            <a:picLocks noChangeAspect="1"/>
          </p:cNvPicPr>
          <p:nvPr/>
        </p:nvPicPr>
        <p:blipFill rotWithShape="1">
          <a:blip r:embed="rId8" cstate="email">
            <a:extLst>
              <a:ext uri="{28A0092B-C50C-407E-A947-70E740481C1C}">
                <a14:useLocalDpi xmlns:a14="http://schemas.microsoft.com/office/drawing/2010/main"/>
              </a:ext>
            </a:extLst>
          </a:blip>
          <a:srcRect l="-1" r="-2595"/>
          <a:stretch/>
        </p:blipFill>
        <p:spPr>
          <a:xfrm>
            <a:off x="6057901" y="2375490"/>
            <a:ext cx="2001838" cy="1123627"/>
          </a:xfrm>
          <a:prstGeom prst="rect">
            <a:avLst/>
          </a:prstGeom>
          <a:solidFill>
            <a:srgbClr val="D3C7BF"/>
          </a:solidFill>
        </p:spPr>
      </p:pic>
      <p:pic>
        <p:nvPicPr>
          <p:cNvPr id="8" name="Picture 7"/>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0" b="100000" l="9838" r="89757">
                        <a14:backgroundMark x1="77079" y1="96897" x2="77079" y2="96897"/>
                        <a14:backgroundMark x1="81947" y1="94655" x2="81947" y2="94655"/>
                        <a14:backgroundMark x1="41481" y1="84138" x2="41481" y2="84138"/>
                        <a14:backgroundMark x1="62069" y1="97931" x2="62069" y2="97931"/>
                      </a14:backgroundRemoval>
                    </a14:imgEffect>
                  </a14:imgLayer>
                </a14:imgProps>
              </a:ext>
              <a:ext uri="{28A0092B-C50C-407E-A947-70E740481C1C}">
                <a14:useLocalDpi xmlns:a14="http://schemas.microsoft.com/office/drawing/2010/main"/>
              </a:ext>
            </a:extLst>
          </a:blip>
          <a:srcRect/>
          <a:stretch/>
        </p:blipFill>
        <p:spPr>
          <a:xfrm>
            <a:off x="6057901" y="3606185"/>
            <a:ext cx="2001837" cy="1178540"/>
          </a:xfrm>
          <a:prstGeom prst="rect">
            <a:avLst/>
          </a:prstGeom>
          <a:solidFill>
            <a:srgbClr val="D3C7BF"/>
          </a:solidFill>
        </p:spPr>
      </p:pic>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Rectangle 26"/>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3" name="Rectangle 22"/>
          <p:cNvSpPr>
            <a:spLocks noChangeArrowheads="1"/>
          </p:cNvSpPr>
          <p:nvPr/>
        </p:nvSpPr>
        <p:spPr bwMode="auto">
          <a:xfrm>
            <a:off x="3817320" y="773018"/>
            <a:ext cx="2404055" cy="338554"/>
          </a:xfrm>
          <a:prstGeom prst="rect">
            <a:avLst/>
          </a:prstGeom>
          <a:noFill/>
          <a:ln w="9525">
            <a:noFill/>
            <a:miter lim="800000"/>
            <a:headEnd/>
            <a:tailEnd/>
          </a:ln>
        </p:spPr>
        <p:txBody>
          <a:bodyPr wrap="none">
            <a:spAutoFit/>
          </a:bodyPr>
          <a:lstStyle/>
          <a:p>
            <a:pPr algn="ctr"/>
            <a:r>
              <a:rPr lang="en-US" sz="1600" b="1">
                <a:solidFill>
                  <a:srgbClr val="003359"/>
                </a:solidFill>
                <a:latin typeface="Arial" pitchFamily="34" charset="0"/>
                <a:cs typeface="Arial" pitchFamily="34" charset="0"/>
              </a:rPr>
              <a:t>You have these things.</a:t>
            </a:r>
            <a:endParaRPr lang="en-US" sz="1600" b="1" dirty="0">
              <a:solidFill>
                <a:srgbClr val="003359"/>
              </a:solidFill>
              <a:latin typeface="Arial" pitchFamily="34" charset="0"/>
              <a:cs typeface="Arial" pitchFamily="34" charset="0"/>
            </a:endParaRPr>
          </a:p>
        </p:txBody>
      </p:sp>
    </p:spTree>
    <p:extLst>
      <p:ext uri="{BB962C8B-B14F-4D97-AF65-F5344CB8AC3E}">
        <p14:creationId xmlns:p14="http://schemas.microsoft.com/office/powerpoint/2010/main" val="56408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46238" y="857250"/>
            <a:ext cx="5846762" cy="3917950"/>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3.1: Extension</a:t>
            </a:r>
            <a:endParaRPr lang="en-US" sz="1600" b="0" i="0" dirty="0">
              <a:solidFill>
                <a:srgbClr val="FFFFFF"/>
              </a:solidFill>
              <a:latin typeface="Arial" pitchFamily="34" charset="0"/>
              <a:cs typeface="Arial" pitchFamily="34" charset="0"/>
            </a:endParaRPr>
          </a:p>
        </p:txBody>
      </p:sp>
      <p:grpSp>
        <p:nvGrpSpPr>
          <p:cNvPr id="17" name="Group 16"/>
          <p:cNvGrpSpPr/>
          <p:nvPr/>
        </p:nvGrpSpPr>
        <p:grpSpPr>
          <a:xfrm>
            <a:off x="496017" y="1845500"/>
            <a:ext cx="2188685" cy="648000"/>
            <a:chOff x="2403158" y="2282825"/>
            <a:chExt cx="2188685" cy="648000"/>
          </a:xfrm>
        </p:grpSpPr>
        <p:sp>
          <p:nvSpPr>
            <p:cNvPr id="18" name="TextBox 17"/>
            <p:cNvSpPr txBox="1"/>
            <p:nvPr/>
          </p:nvSpPr>
          <p:spPr>
            <a:xfrm>
              <a:off x="2403158" y="228282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19" name="Right Triangle 18"/>
            <p:cNvSpPr/>
            <p:nvPr/>
          </p:nvSpPr>
          <p:spPr>
            <a:xfrm rot="5400000" flipH="1">
              <a:off x="4445792" y="2474928"/>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2" name="Group 21"/>
          <p:cNvGrpSpPr/>
          <p:nvPr/>
        </p:nvGrpSpPr>
        <p:grpSpPr>
          <a:xfrm>
            <a:off x="5911850" y="1871925"/>
            <a:ext cx="2199011" cy="648000"/>
            <a:chOff x="2929731" y="2406472"/>
            <a:chExt cx="2199011" cy="648000"/>
          </a:xfrm>
        </p:grpSpPr>
        <p:sp>
          <p:nvSpPr>
            <p:cNvPr id="23" name="TextBox 22"/>
            <p:cNvSpPr txBox="1"/>
            <p:nvPr/>
          </p:nvSpPr>
          <p:spPr>
            <a:xfrm flipH="1">
              <a:off x="3155942" y="2406472"/>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9" name="Right Triangle 28"/>
            <p:cNvSpPr/>
            <p:nvPr/>
          </p:nvSpPr>
          <p:spPr>
            <a:xfrm rot="10800000" flipV="1">
              <a:off x="2929731" y="2781299"/>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5" name="Group 14"/>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71031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2</a:t>
              </a:r>
              <a:endParaRPr lang="en-US" sz="1400" b="1" i="0" dirty="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945762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3.2: Context Creation</a:t>
            </a:r>
            <a:endParaRPr lang="en-US" sz="1600" b="0" i="0" dirty="0">
              <a:solidFill>
                <a:srgbClr val="FFFFFF"/>
              </a:solidFill>
              <a:latin typeface="Arial" pitchFamily="34" charset="0"/>
              <a:cs typeface="Arial" pitchFamily="34" charset="0"/>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77368" y="854360"/>
            <a:ext cx="5565252" cy="391938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8775" y="3645959"/>
            <a:ext cx="1287463" cy="1127787"/>
          </a:xfrm>
          <a:prstGeom prst="rect">
            <a:avLst/>
          </a:prstGeom>
        </p:spPr>
      </p:pic>
      <p:grpSp>
        <p:nvGrpSpPr>
          <p:cNvPr id="21" name="Group 20"/>
          <p:cNvGrpSpPr/>
          <p:nvPr/>
        </p:nvGrpSpPr>
        <p:grpSpPr>
          <a:xfrm>
            <a:off x="439968" y="925575"/>
            <a:ext cx="2898024" cy="648000"/>
            <a:chOff x="1254719" y="1530350"/>
            <a:chExt cx="2898024" cy="648000"/>
          </a:xfrm>
          <a:solidFill>
            <a:srgbClr val="D0ECF3"/>
          </a:solidFill>
        </p:grpSpPr>
        <p:sp>
          <p:nvSpPr>
            <p:cNvPr id="24" name="TextBox 23"/>
            <p:cNvSpPr txBox="1"/>
            <p:nvPr/>
          </p:nvSpPr>
          <p:spPr>
            <a:xfrm>
              <a:off x="1254719" y="1530350"/>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5" name="Right Triangle 24"/>
            <p:cNvSpPr/>
            <p:nvPr/>
          </p:nvSpPr>
          <p:spPr>
            <a:xfrm rot="10800000" flipH="1" flipV="1">
              <a:off x="4006692" y="1809593"/>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6" name="TextBox 25"/>
          <p:cNvSpPr txBox="1"/>
          <p:nvPr/>
        </p:nvSpPr>
        <p:spPr>
          <a:xfrm>
            <a:off x="585063" y="1078308"/>
            <a:ext cx="2349810" cy="338554"/>
          </a:xfrm>
          <a:prstGeom prst="rect">
            <a:avLst/>
          </a:prstGeom>
          <a:noFill/>
        </p:spPr>
        <p:txBody>
          <a:bodyPr wrap="none" rtlCol="0">
            <a:spAutoFit/>
          </a:bodyPr>
          <a:lstStyle/>
          <a:p>
            <a:r>
              <a:rPr lang="en-US" sz="1600" kern="1200" dirty="0" smtClean="0">
                <a:solidFill>
                  <a:srgbClr val="003359"/>
                </a:solidFill>
                <a:latin typeface="Arial" pitchFamily="34" charset="0"/>
                <a:cs typeface="Arial" pitchFamily="34" charset="0"/>
              </a:rPr>
              <a:t>Can I have some coffee</a:t>
            </a:r>
            <a:endParaRPr lang="en-US" sz="1600" kern="1200" dirty="0">
              <a:solidFill>
                <a:srgbClr val="003359"/>
              </a:solidFill>
              <a:latin typeface="Arial" pitchFamily="34" charset="0"/>
              <a:cs typeface="Arial" pitchFamily="34" charset="0"/>
            </a:endParaRPr>
          </a:p>
        </p:txBody>
      </p:sp>
      <p:grpSp>
        <p:nvGrpSpPr>
          <p:cNvPr id="27" name="Group 26"/>
          <p:cNvGrpSpPr/>
          <p:nvPr/>
        </p:nvGrpSpPr>
        <p:grpSpPr>
          <a:xfrm>
            <a:off x="433188" y="2833945"/>
            <a:ext cx="2892989" cy="648000"/>
            <a:chOff x="1479233" y="2292350"/>
            <a:chExt cx="2892989" cy="648000"/>
          </a:xfrm>
        </p:grpSpPr>
        <p:sp>
          <p:nvSpPr>
            <p:cNvPr id="28" name="TextBox 27"/>
            <p:cNvSpPr txBox="1"/>
            <p:nvPr/>
          </p:nvSpPr>
          <p:spPr>
            <a:xfrm>
              <a:off x="1479233" y="2292350"/>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0" name="Right Triangle 29"/>
            <p:cNvSpPr/>
            <p:nvPr/>
          </p:nvSpPr>
          <p:spPr>
            <a:xfrm rot="10800000" flipH="1">
              <a:off x="4226171" y="2546350"/>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3" name="TextBox 32"/>
          <p:cNvSpPr txBox="1"/>
          <p:nvPr/>
        </p:nvSpPr>
        <p:spPr>
          <a:xfrm>
            <a:off x="491493" y="2988100"/>
            <a:ext cx="2508507" cy="338554"/>
          </a:xfrm>
          <a:prstGeom prst="rect">
            <a:avLst/>
          </a:prstGeom>
          <a:noFill/>
        </p:spPr>
        <p:txBody>
          <a:bodyPr wrap="none" rtlCol="0">
            <a:spAutoFit/>
          </a:bodyPr>
          <a:lstStyle/>
          <a:p>
            <a:r>
              <a:rPr lang="en-US" sz="1600" kern="1200" dirty="0" smtClean="0">
                <a:solidFill>
                  <a:srgbClr val="003359"/>
                </a:solidFill>
                <a:latin typeface="Arial" pitchFamily="34" charset="0"/>
                <a:cs typeface="Arial" pitchFamily="34" charset="0"/>
              </a:rPr>
              <a:t>Could I have some coffee</a:t>
            </a:r>
            <a:endParaRPr lang="en-US" sz="1600" kern="1200" dirty="0">
              <a:solidFill>
                <a:srgbClr val="003359"/>
              </a:solidFill>
              <a:latin typeface="Arial" pitchFamily="34" charset="0"/>
              <a:cs typeface="Arial" pitchFamily="34" charset="0"/>
            </a:endParaRPr>
          </a:p>
        </p:txBody>
      </p:sp>
      <p:grpSp>
        <p:nvGrpSpPr>
          <p:cNvPr id="34" name="Group 33"/>
          <p:cNvGrpSpPr/>
          <p:nvPr/>
        </p:nvGrpSpPr>
        <p:grpSpPr>
          <a:xfrm flipH="1">
            <a:off x="6516850" y="928101"/>
            <a:ext cx="2188474" cy="648000"/>
            <a:chOff x="2238525" y="1822578"/>
            <a:chExt cx="2188474" cy="648000"/>
          </a:xfrm>
          <a:solidFill>
            <a:srgbClr val="D0ECF3"/>
          </a:solidFill>
        </p:grpSpPr>
        <p:sp>
          <p:nvSpPr>
            <p:cNvPr id="35" name="TextBox 34"/>
            <p:cNvSpPr txBox="1"/>
            <p:nvPr/>
          </p:nvSpPr>
          <p:spPr>
            <a:xfrm>
              <a:off x="2238525" y="1822578"/>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You want coffee. What can you ask me?</a:t>
              </a:r>
            </a:p>
          </p:txBody>
        </p:sp>
        <p:sp>
          <p:nvSpPr>
            <p:cNvPr id="37" name="Right Triangle 36"/>
            <p:cNvSpPr/>
            <p:nvPr/>
          </p:nvSpPr>
          <p:spPr>
            <a:xfrm rot="10800000" flipH="1" flipV="1">
              <a:off x="4280948" y="206500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8" name="Group 37"/>
          <p:cNvGrpSpPr/>
          <p:nvPr/>
        </p:nvGrpSpPr>
        <p:grpSpPr>
          <a:xfrm>
            <a:off x="6502399" y="2842736"/>
            <a:ext cx="2197591" cy="648000"/>
            <a:chOff x="611507" y="2854325"/>
            <a:chExt cx="2197591" cy="648000"/>
          </a:xfrm>
        </p:grpSpPr>
        <p:sp>
          <p:nvSpPr>
            <p:cNvPr id="39" name="TextBox 38"/>
            <p:cNvSpPr txBox="1"/>
            <p:nvPr/>
          </p:nvSpPr>
          <p:spPr>
            <a:xfrm>
              <a:off x="836298" y="2854325"/>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 is another way to ask this?</a:t>
              </a:r>
            </a:p>
          </p:txBody>
        </p:sp>
        <p:sp>
          <p:nvSpPr>
            <p:cNvPr id="40" name="Right Triangle 39"/>
            <p:cNvSpPr/>
            <p:nvPr/>
          </p:nvSpPr>
          <p:spPr>
            <a:xfrm flipH="1" flipV="1">
              <a:off x="611507" y="303227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9" name="Group 28"/>
          <p:cNvGrpSpPr/>
          <p:nvPr/>
        </p:nvGrpSpPr>
        <p:grpSpPr>
          <a:xfrm>
            <a:off x="0" y="446088"/>
            <a:ext cx="9144000" cy="72000"/>
            <a:chOff x="0" y="446088"/>
            <a:chExt cx="9144000" cy="72000"/>
          </a:xfrm>
        </p:grpSpPr>
        <p:sp>
          <p:nvSpPr>
            <p:cNvPr id="41" name="Rectangle 40"/>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2" name="Rectangle 41"/>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3560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Context Creation</a:t>
            </a:r>
            <a:endParaRPr lang="en-GB" dirty="0">
              <a:latin typeface="Arial" pitchFamily="34" charset="0"/>
              <a:cs typeface="Arial"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29048" y="1873920"/>
            <a:ext cx="1571079" cy="188485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77488" y="2884329"/>
            <a:ext cx="2707200" cy="1891687"/>
          </a:xfrm>
          <a:prstGeom prst="rect">
            <a:avLst/>
          </a:prstGeom>
        </p:spPr>
      </p:pic>
      <p:grpSp>
        <p:nvGrpSpPr>
          <p:cNvPr id="18" name="Group 17"/>
          <p:cNvGrpSpPr/>
          <p:nvPr/>
        </p:nvGrpSpPr>
        <p:grpSpPr>
          <a:xfrm>
            <a:off x="446088" y="930971"/>
            <a:ext cx="1971675" cy="868997"/>
            <a:chOff x="2379663" y="1828960"/>
            <a:chExt cx="1971675" cy="868997"/>
          </a:xfrm>
        </p:grpSpPr>
        <p:sp>
          <p:nvSpPr>
            <p:cNvPr id="19" name="TextBox 18"/>
            <p:cNvSpPr txBox="1"/>
            <p:nvPr/>
          </p:nvSpPr>
          <p:spPr>
            <a:xfrm>
              <a:off x="2379663" y="1828960"/>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Yes</a:t>
              </a: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0" name="Right Triangle 19"/>
            <p:cNvSpPr/>
            <p:nvPr/>
          </p:nvSpPr>
          <p:spPr>
            <a:xfrm flipH="1" flipV="1">
              <a:off x="3727449" y="255190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1" name="TextBox 20"/>
          <p:cNvSpPr txBox="1"/>
          <p:nvPr/>
        </p:nvSpPr>
        <p:spPr>
          <a:xfrm>
            <a:off x="957641" y="1087154"/>
            <a:ext cx="1337226" cy="338554"/>
          </a:xfrm>
          <a:prstGeom prst="rect">
            <a:avLst/>
          </a:prstGeom>
          <a:noFill/>
        </p:spPr>
        <p:txBody>
          <a:bodyPr wrap="none" rtlCol="0">
            <a:spAutoFit/>
          </a:bodyPr>
          <a:lstStyle/>
          <a:p>
            <a:r>
              <a:rPr lang="en-US" sz="1600" dirty="0">
                <a:solidFill>
                  <a:srgbClr val="003359"/>
                </a:solidFill>
                <a:latin typeface="Arial" pitchFamily="34" charset="0"/>
                <a:cs typeface="Arial" pitchFamily="34" charset="0"/>
              </a:rPr>
              <a:t>h</a:t>
            </a:r>
            <a:r>
              <a:rPr lang="en-US" sz="1600" dirty="0" smtClean="0">
                <a:solidFill>
                  <a:srgbClr val="003359"/>
                </a:solidFill>
                <a:latin typeface="Arial" pitchFamily="34" charset="0"/>
                <a:cs typeface="Arial" pitchFamily="34" charset="0"/>
              </a:rPr>
              <a:t>ere you are</a:t>
            </a:r>
            <a:endParaRPr lang="en-US" sz="1600" kern="1200" dirty="0">
              <a:solidFill>
                <a:srgbClr val="003359"/>
              </a:solidFill>
              <a:latin typeface="Arial" pitchFamily="34" charset="0"/>
              <a:cs typeface="Arial" pitchFamily="34" charset="0"/>
            </a:endParaRPr>
          </a:p>
        </p:txBody>
      </p:sp>
      <p:grpSp>
        <p:nvGrpSpPr>
          <p:cNvPr id="22" name="Group 21"/>
          <p:cNvGrpSpPr/>
          <p:nvPr/>
        </p:nvGrpSpPr>
        <p:grpSpPr>
          <a:xfrm flipH="1">
            <a:off x="2763836" y="931444"/>
            <a:ext cx="2674800" cy="869317"/>
            <a:chOff x="1662252" y="1829433"/>
            <a:chExt cx="2674800" cy="869317"/>
          </a:xfrm>
          <a:solidFill>
            <a:srgbClr val="D0ECF3"/>
          </a:solidFill>
        </p:grpSpPr>
        <p:sp>
          <p:nvSpPr>
            <p:cNvPr id="23" name="TextBox 22"/>
            <p:cNvSpPr txBox="1"/>
            <p:nvPr/>
          </p:nvSpPr>
          <p:spPr>
            <a:xfrm>
              <a:off x="1662252" y="1829433"/>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Can I have some coffee?</a:t>
              </a:r>
              <a:endParaRPr lang="en-US" sz="1600" dirty="0">
                <a:solidFill>
                  <a:srgbClr val="003359"/>
                </a:solidFill>
                <a:latin typeface="Arial" pitchFamily="34" charset="0"/>
                <a:cs typeface="Arial" pitchFamily="34" charset="0"/>
              </a:endParaRPr>
            </a:p>
          </p:txBody>
        </p:sp>
        <p:sp>
          <p:nvSpPr>
            <p:cNvPr id="24" name="Right Triangle 23"/>
            <p:cNvSpPr/>
            <p:nvPr/>
          </p:nvSpPr>
          <p:spPr>
            <a:xfrm flipH="1" flipV="1">
              <a:off x="3903663" y="2552699"/>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426898" y="3839685"/>
            <a:ext cx="3132000" cy="861226"/>
            <a:chOff x="1311733" y="2071370"/>
            <a:chExt cx="3132000" cy="861226"/>
          </a:xfrm>
        </p:grpSpPr>
        <p:sp>
          <p:nvSpPr>
            <p:cNvPr id="26" name="TextBox 25"/>
            <p:cNvSpPr txBox="1"/>
            <p:nvPr/>
          </p:nvSpPr>
          <p:spPr>
            <a:xfrm>
              <a:off x="1311733" y="2284596"/>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No</a:t>
              </a: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rot="5400000" flipH="1" flipV="1">
              <a:off x="3088882" y="207137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7"/>
          <p:cNvSpPr txBox="1"/>
          <p:nvPr/>
        </p:nvSpPr>
        <p:spPr>
          <a:xfrm>
            <a:off x="766149" y="4207634"/>
            <a:ext cx="2804229"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sorry</a:t>
            </a:r>
            <a:r>
              <a:rPr lang="en-US" sz="1600" dirty="0">
                <a:solidFill>
                  <a:srgbClr val="003359"/>
                </a:solidFill>
                <a:latin typeface="Arial" pitchFamily="34" charset="0"/>
                <a:cs typeface="Arial" pitchFamily="34" charset="0"/>
              </a:rPr>
              <a:t>. I don’t have </a:t>
            </a:r>
            <a:r>
              <a:rPr lang="en-US" sz="1600" dirty="0" smtClean="0">
                <a:solidFill>
                  <a:srgbClr val="003359"/>
                </a:solidFill>
                <a:latin typeface="Arial" pitchFamily="34" charset="0"/>
                <a:cs typeface="Arial" pitchFamily="34" charset="0"/>
              </a:rPr>
              <a:t>any coffee</a:t>
            </a:r>
            <a:endParaRPr lang="en-US" sz="1600" kern="1200" dirty="0">
              <a:solidFill>
                <a:srgbClr val="003359"/>
              </a:solidFill>
              <a:latin typeface="Arial" pitchFamily="34" charset="0"/>
              <a:cs typeface="Arial" pitchFamily="34" charset="0"/>
            </a:endParaRPr>
          </a:p>
        </p:txBody>
      </p:sp>
      <p:grpSp>
        <p:nvGrpSpPr>
          <p:cNvPr id="29" name="Group 28"/>
          <p:cNvGrpSpPr/>
          <p:nvPr/>
        </p:nvGrpSpPr>
        <p:grpSpPr>
          <a:xfrm>
            <a:off x="0" y="446088"/>
            <a:ext cx="9144000" cy="72000"/>
            <a:chOff x="0" y="446088"/>
            <a:chExt cx="9144000" cy="72000"/>
          </a:xfrm>
        </p:grpSpPr>
        <p:sp>
          <p:nvSpPr>
            <p:cNvPr id="30" name="Rectangle 2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Rectangle 3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2267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77368" y="854360"/>
            <a:ext cx="5565252" cy="3919386"/>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3.2: Concept Check</a:t>
            </a:r>
            <a:endParaRPr lang="en-US" sz="1600" b="0" i="0" dirty="0">
              <a:solidFill>
                <a:srgbClr val="FFFFFF"/>
              </a:solidFill>
              <a:latin typeface="Arial" pitchFamily="34" charset="0"/>
              <a:cs typeface="Arial" pitchFamily="34" charset="0"/>
            </a:endParaRPr>
          </a:p>
        </p:txBody>
      </p:sp>
      <p:grpSp>
        <p:nvGrpSpPr>
          <p:cNvPr id="29" name="Group 28"/>
          <p:cNvGrpSpPr/>
          <p:nvPr/>
        </p:nvGrpSpPr>
        <p:grpSpPr>
          <a:xfrm>
            <a:off x="6510297" y="928054"/>
            <a:ext cx="2194648" cy="648000"/>
            <a:chOff x="3009892" y="2457196"/>
            <a:chExt cx="2194648" cy="648000"/>
          </a:xfrm>
        </p:grpSpPr>
        <p:sp>
          <p:nvSpPr>
            <p:cNvPr id="41" name="TextBox 40"/>
            <p:cNvSpPr txBox="1"/>
            <p:nvPr/>
          </p:nvSpPr>
          <p:spPr>
            <a:xfrm flipH="1">
              <a:off x="3231740" y="2457196"/>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rot="10800000" flipV="1">
              <a:off x="3009892" y="256696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3" name="TextBox 42"/>
          <p:cNvSpPr txBox="1"/>
          <p:nvPr/>
        </p:nvSpPr>
        <p:spPr>
          <a:xfrm>
            <a:off x="7245025" y="1085453"/>
            <a:ext cx="941668"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Yes, it is</a:t>
            </a:r>
            <a:endParaRPr lang="en-US" sz="1600" kern="1200" dirty="0">
              <a:solidFill>
                <a:srgbClr val="003359"/>
              </a:solidFill>
              <a:latin typeface="Arial" pitchFamily="34" charset="0"/>
              <a:cs typeface="Arial" pitchFamily="34" charset="0"/>
            </a:endParaRPr>
          </a:p>
        </p:txBody>
      </p:sp>
      <p:grpSp>
        <p:nvGrpSpPr>
          <p:cNvPr id="44" name="Group 43"/>
          <p:cNvGrpSpPr/>
          <p:nvPr/>
        </p:nvGrpSpPr>
        <p:grpSpPr>
          <a:xfrm>
            <a:off x="432434" y="928054"/>
            <a:ext cx="3356611" cy="648000"/>
            <a:chOff x="1327149" y="2292351"/>
            <a:chExt cx="3356611" cy="648000"/>
          </a:xfrm>
        </p:grpSpPr>
        <p:sp>
          <p:nvSpPr>
            <p:cNvPr id="45" name="TextBox 44"/>
            <p:cNvSpPr txBox="1"/>
            <p:nvPr/>
          </p:nvSpPr>
          <p:spPr>
            <a:xfrm>
              <a:off x="1327149" y="2292351"/>
              <a:ext cx="31320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Is asking with “can” and “could” nicer than asking without “can” and “could”?</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rot="5400000" flipH="1">
              <a:off x="4537709" y="2622549"/>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9" name="Rectangle 1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57585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6059488" y="850900"/>
            <a:ext cx="2718000" cy="1901899"/>
            <a:chOff x="359239" y="850900"/>
            <a:chExt cx="2718000" cy="1901899"/>
          </a:xfrm>
        </p:grpSpPr>
        <p:pic>
          <p:nvPicPr>
            <p:cNvPr id="64" name="Picture 6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9239" y="850900"/>
              <a:ext cx="2714400" cy="1749499"/>
            </a:xfrm>
            <a:prstGeom prst="rect">
              <a:avLst/>
            </a:prstGeom>
          </p:spPr>
        </p:pic>
        <p:grpSp>
          <p:nvGrpSpPr>
            <p:cNvPr id="65" name="Group 64"/>
            <p:cNvGrpSpPr/>
            <p:nvPr/>
          </p:nvGrpSpPr>
          <p:grpSpPr>
            <a:xfrm>
              <a:off x="359239" y="2447999"/>
              <a:ext cx="2718000" cy="304800"/>
              <a:chOff x="828674" y="2504451"/>
              <a:chExt cx="2677353" cy="304800"/>
            </a:xfrm>
          </p:grpSpPr>
          <p:pic>
            <p:nvPicPr>
              <p:cNvPr id="66" name="Picture 65"/>
              <p:cNvPicPr>
                <a:picLocks noChangeAspect="1"/>
              </p:cNvPicPr>
              <p:nvPr/>
            </p:nvPicPr>
            <p:blipFill>
              <a:blip r:embed="rId4"/>
              <a:stretch>
                <a:fillRect/>
              </a:stretch>
            </p:blipFill>
            <p:spPr>
              <a:xfrm>
                <a:off x="828674" y="2504451"/>
                <a:ext cx="2677353" cy="304800"/>
              </a:xfrm>
              <a:prstGeom prst="rect">
                <a:avLst/>
              </a:prstGeom>
            </p:spPr>
          </p:pic>
          <p:sp>
            <p:nvSpPr>
              <p:cNvPr id="76" name="TextBox 75"/>
              <p:cNvSpPr txBox="1"/>
              <p:nvPr/>
            </p:nvSpPr>
            <p:spPr>
              <a:xfrm>
                <a:off x="840581" y="2580651"/>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grpSp>
        <p:nvGrpSpPr>
          <p:cNvPr id="77" name="Group 76"/>
          <p:cNvGrpSpPr/>
          <p:nvPr/>
        </p:nvGrpSpPr>
        <p:grpSpPr>
          <a:xfrm>
            <a:off x="6065816" y="2887662"/>
            <a:ext cx="2714400" cy="1893344"/>
            <a:chOff x="6065816" y="2887662"/>
            <a:chExt cx="2714400" cy="1893344"/>
          </a:xfrm>
        </p:grpSpPr>
        <p:pic>
          <p:nvPicPr>
            <p:cNvPr id="81" name="Picture 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5816" y="2887662"/>
              <a:ext cx="2714400" cy="1805182"/>
            </a:xfrm>
            <a:prstGeom prst="rect">
              <a:avLst/>
            </a:prstGeom>
          </p:spPr>
        </p:pic>
        <p:grpSp>
          <p:nvGrpSpPr>
            <p:cNvPr id="82" name="Group 81"/>
            <p:cNvGrpSpPr/>
            <p:nvPr/>
          </p:nvGrpSpPr>
          <p:grpSpPr>
            <a:xfrm>
              <a:off x="6065816" y="4476206"/>
              <a:ext cx="2714400" cy="304800"/>
              <a:chOff x="908636" y="2475876"/>
              <a:chExt cx="2635538" cy="304800"/>
            </a:xfrm>
          </p:grpSpPr>
          <p:pic>
            <p:nvPicPr>
              <p:cNvPr id="83" name="Picture 82"/>
              <p:cNvPicPr>
                <a:picLocks noChangeAspect="1"/>
              </p:cNvPicPr>
              <p:nvPr/>
            </p:nvPicPr>
            <p:blipFill>
              <a:blip r:embed="rId4"/>
              <a:stretch>
                <a:fillRect/>
              </a:stretch>
            </p:blipFill>
            <p:spPr>
              <a:xfrm>
                <a:off x="908636" y="2475876"/>
                <a:ext cx="2635538" cy="304800"/>
              </a:xfrm>
              <a:prstGeom prst="rect">
                <a:avLst/>
              </a:prstGeom>
            </p:spPr>
          </p:pic>
          <p:sp>
            <p:nvSpPr>
              <p:cNvPr id="84" name="TextBox 83"/>
              <p:cNvSpPr txBox="1"/>
              <p:nvPr/>
            </p:nvSpPr>
            <p:spPr>
              <a:xfrm>
                <a:off x="1062303" y="2561601"/>
                <a:ext cx="2271692"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D</a:t>
                </a:r>
                <a:endParaRPr lang="en-US" sz="1600" i="0" dirty="0">
                  <a:solidFill>
                    <a:srgbClr val="003359"/>
                  </a:solidFill>
                  <a:latin typeface="Arial" pitchFamily="34" charset="0"/>
                  <a:cs typeface="Arial" pitchFamily="34" charset="0"/>
                </a:endParaRPr>
              </a:p>
            </p:txBody>
          </p:sp>
        </p:grpSp>
      </p:grpSp>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Practice</a:t>
            </a:r>
            <a:endParaRPr lang="en-GB" dirty="0">
              <a:latin typeface="Arial" pitchFamily="34" charset="0"/>
              <a:cs typeface="Arial" pitchFamily="34" charset="0"/>
            </a:endParaRPr>
          </a:p>
        </p:txBody>
      </p:sp>
      <p:grpSp>
        <p:nvGrpSpPr>
          <p:cNvPr id="78" name="Group 77"/>
          <p:cNvGrpSpPr/>
          <p:nvPr/>
        </p:nvGrpSpPr>
        <p:grpSpPr>
          <a:xfrm>
            <a:off x="0" y="446088"/>
            <a:ext cx="9144000" cy="72000"/>
            <a:chOff x="0" y="446088"/>
            <a:chExt cx="9144000" cy="72000"/>
          </a:xfrm>
        </p:grpSpPr>
        <p:sp>
          <p:nvSpPr>
            <p:cNvPr id="79" name="Rectangle 7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80" name="Rectangle 7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9" name="TextBox 48"/>
          <p:cNvSpPr txBox="1"/>
          <p:nvPr/>
        </p:nvSpPr>
        <p:spPr>
          <a:xfrm>
            <a:off x="5334148" y="764787"/>
            <a:ext cx="720000" cy="584775"/>
          </a:xfrm>
          <a:prstGeom prst="rect">
            <a:avLst/>
          </a:prstGeom>
          <a:noFill/>
        </p:spPr>
        <p:txBody>
          <a:bodyPr wrap="none" rtlCol="0">
            <a:spAutoFit/>
          </a:bodyPr>
          <a:lstStyle/>
          <a:p>
            <a:r>
              <a:rPr lang="en-US" sz="1600" dirty="0" smtClean="0">
                <a:solidFill>
                  <a:srgbClr val="003359"/>
                </a:solidFill>
                <a:latin typeface="Arial" pitchFamily="34" charset="0"/>
                <a:ea typeface="Verdana" pitchFamily="34" charset="0"/>
                <a:cs typeface="Arial" pitchFamily="34" charset="0"/>
              </a:rPr>
              <a:t>can? </a:t>
            </a:r>
          </a:p>
          <a:p>
            <a:r>
              <a:rPr lang="en-US" sz="1600" dirty="0" smtClean="0">
                <a:solidFill>
                  <a:srgbClr val="003359"/>
                </a:solidFill>
                <a:latin typeface="Arial" pitchFamily="34" charset="0"/>
                <a:ea typeface="Verdana" pitchFamily="34" charset="0"/>
                <a:cs typeface="Arial" pitchFamily="34" charset="0"/>
              </a:rPr>
              <a:t>could?</a:t>
            </a:r>
            <a:endParaRPr lang="en-US" sz="1600" dirty="0">
              <a:solidFill>
                <a:srgbClr val="003359"/>
              </a:solidFill>
              <a:latin typeface="Arial" pitchFamily="34" charset="0"/>
              <a:ea typeface="Verdana" pitchFamily="34" charset="0"/>
              <a:cs typeface="Arial" pitchFamily="34" charset="0"/>
            </a:endParaRPr>
          </a:p>
        </p:txBody>
      </p:sp>
      <p:grpSp>
        <p:nvGrpSpPr>
          <p:cNvPr id="67" name="Group 66"/>
          <p:cNvGrpSpPr/>
          <p:nvPr/>
        </p:nvGrpSpPr>
        <p:grpSpPr>
          <a:xfrm>
            <a:off x="3269398" y="931954"/>
            <a:ext cx="1972800" cy="868735"/>
            <a:chOff x="3351749" y="1841130"/>
            <a:chExt cx="1972800" cy="868735"/>
          </a:xfrm>
        </p:grpSpPr>
        <p:sp>
          <p:nvSpPr>
            <p:cNvPr id="69" name="TextBox 68"/>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71" name="Right Triangle 70"/>
            <p:cNvSpPr/>
            <p:nvPr/>
          </p:nvSpPr>
          <p:spPr>
            <a:xfrm flipH="1" flipV="1">
              <a:off x="3702351"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72" name="Picture 7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470259" y="1875356"/>
            <a:ext cx="1571079" cy="1884855"/>
          </a:xfrm>
          <a:prstGeom prst="rect">
            <a:avLst/>
          </a:prstGeom>
        </p:spPr>
      </p:pic>
      <p:grpSp>
        <p:nvGrpSpPr>
          <p:cNvPr id="73" name="Group 72"/>
          <p:cNvGrpSpPr/>
          <p:nvPr/>
        </p:nvGrpSpPr>
        <p:grpSpPr>
          <a:xfrm>
            <a:off x="3269398" y="3834878"/>
            <a:ext cx="1972800" cy="863742"/>
            <a:chOff x="908196" y="2076608"/>
            <a:chExt cx="1972800" cy="863742"/>
          </a:xfrm>
        </p:grpSpPr>
        <p:sp>
          <p:nvSpPr>
            <p:cNvPr id="74" name="TextBox 73"/>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75" name="Right Triangle 74"/>
            <p:cNvSpPr/>
            <p:nvPr/>
          </p:nvSpPr>
          <p:spPr>
            <a:xfrm rot="10800000" flipH="1" flipV="1">
              <a:off x="1981341"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5" name="Group 34"/>
          <p:cNvGrpSpPr/>
          <p:nvPr/>
        </p:nvGrpSpPr>
        <p:grpSpPr>
          <a:xfrm>
            <a:off x="350530" y="850900"/>
            <a:ext cx="2728913" cy="1901899"/>
            <a:chOff x="6059487" y="850900"/>
            <a:chExt cx="2728913" cy="1901899"/>
          </a:xfrm>
        </p:grpSpPr>
        <p:pic>
          <p:nvPicPr>
            <p:cNvPr id="36" name="Picture 3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65816" y="850900"/>
              <a:ext cx="2714400" cy="1641491"/>
            </a:xfrm>
            <a:prstGeom prst="rect">
              <a:avLst/>
            </a:prstGeom>
            <a:noFill/>
            <a:ln>
              <a:noFill/>
            </a:ln>
          </p:spPr>
        </p:pic>
        <p:grpSp>
          <p:nvGrpSpPr>
            <p:cNvPr id="37" name="Group 36"/>
            <p:cNvGrpSpPr/>
            <p:nvPr/>
          </p:nvGrpSpPr>
          <p:grpSpPr>
            <a:xfrm>
              <a:off x="6059487" y="2447999"/>
              <a:ext cx="2728913" cy="304800"/>
              <a:chOff x="910936" y="2485401"/>
              <a:chExt cx="2635537" cy="304800"/>
            </a:xfrm>
          </p:grpSpPr>
          <p:pic>
            <p:nvPicPr>
              <p:cNvPr id="38" name="Picture 37"/>
              <p:cNvPicPr>
                <a:picLocks noChangeAspect="1"/>
              </p:cNvPicPr>
              <p:nvPr/>
            </p:nvPicPr>
            <p:blipFill>
              <a:blip r:embed="rId4"/>
              <a:stretch>
                <a:fillRect/>
              </a:stretch>
            </p:blipFill>
            <p:spPr>
              <a:xfrm>
                <a:off x="910936" y="2485401"/>
                <a:ext cx="2635537" cy="304800"/>
              </a:xfrm>
              <a:prstGeom prst="rect">
                <a:avLst/>
              </a:prstGeom>
            </p:spPr>
          </p:pic>
          <p:sp>
            <p:nvSpPr>
              <p:cNvPr id="39" name="TextBox 38"/>
              <p:cNvSpPr txBox="1"/>
              <p:nvPr/>
            </p:nvSpPr>
            <p:spPr>
              <a:xfrm>
                <a:off x="1149154" y="2561601"/>
                <a:ext cx="216143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A</a:t>
                </a:r>
                <a:endParaRPr lang="en-US" sz="1600" i="0" dirty="0">
                  <a:solidFill>
                    <a:srgbClr val="003359"/>
                  </a:solidFill>
                  <a:latin typeface="Arial" pitchFamily="34" charset="0"/>
                  <a:cs typeface="Arial" pitchFamily="34" charset="0"/>
                </a:endParaRPr>
              </a:p>
            </p:txBody>
          </p:sp>
        </p:grpSp>
      </p:grpSp>
      <p:grpSp>
        <p:nvGrpSpPr>
          <p:cNvPr id="40" name="Group 39"/>
          <p:cNvGrpSpPr/>
          <p:nvPr/>
        </p:nvGrpSpPr>
        <p:grpSpPr>
          <a:xfrm>
            <a:off x="359239" y="2887662"/>
            <a:ext cx="2718000" cy="1893344"/>
            <a:chOff x="359239" y="2887662"/>
            <a:chExt cx="2718000" cy="1893344"/>
          </a:xfrm>
        </p:grpSpPr>
        <p:pic>
          <p:nvPicPr>
            <p:cNvPr id="41" name="Picture 4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9239" y="2887662"/>
              <a:ext cx="2714400" cy="1773373"/>
            </a:xfrm>
            <a:prstGeom prst="rect">
              <a:avLst/>
            </a:prstGeom>
          </p:spPr>
        </p:pic>
        <p:grpSp>
          <p:nvGrpSpPr>
            <p:cNvPr id="60" name="Group 59"/>
            <p:cNvGrpSpPr/>
            <p:nvPr/>
          </p:nvGrpSpPr>
          <p:grpSpPr>
            <a:xfrm>
              <a:off x="359239" y="4474444"/>
              <a:ext cx="2718000" cy="306562"/>
              <a:chOff x="828673" y="2504451"/>
              <a:chExt cx="2692833" cy="306562"/>
            </a:xfrm>
          </p:grpSpPr>
          <p:pic>
            <p:nvPicPr>
              <p:cNvPr id="61" name="Picture 60"/>
              <p:cNvPicPr>
                <a:picLocks noChangeAspect="1"/>
              </p:cNvPicPr>
              <p:nvPr/>
            </p:nvPicPr>
            <p:blipFill>
              <a:blip r:embed="rId4"/>
              <a:stretch>
                <a:fillRect/>
              </a:stretch>
            </p:blipFill>
            <p:spPr>
              <a:xfrm>
                <a:off x="828673" y="2504451"/>
                <a:ext cx="2692833" cy="306562"/>
              </a:xfrm>
              <a:prstGeom prst="rect">
                <a:avLst/>
              </a:prstGeom>
            </p:spPr>
          </p:pic>
          <p:sp>
            <p:nvSpPr>
              <p:cNvPr id="62" name="TextBox 61"/>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C</a:t>
                </a:r>
                <a:endParaRPr lang="en-US" sz="1600" i="0" dirty="0">
                  <a:solidFill>
                    <a:srgbClr val="003359"/>
                  </a:solidFill>
                  <a:latin typeface="Arial" pitchFamily="34" charset="0"/>
                  <a:cs typeface="Arial" pitchFamily="34" charset="0"/>
                </a:endParaRPr>
              </a:p>
            </p:txBody>
          </p:sp>
        </p:grpSp>
      </p:grpSp>
    </p:spTree>
    <p:extLst>
      <p:ext uri="{BB962C8B-B14F-4D97-AF65-F5344CB8AC3E}">
        <p14:creationId xmlns:p14="http://schemas.microsoft.com/office/powerpoint/2010/main" val="2274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Practice</a:t>
            </a:r>
            <a:endParaRPr lang="en-GB" dirty="0">
              <a:latin typeface="Arial" pitchFamily="34" charset="0"/>
              <a:cs typeface="Arial" pitchFamily="34" charset="0"/>
            </a:endParaRPr>
          </a:p>
        </p:txBody>
      </p:sp>
      <p:grpSp>
        <p:nvGrpSpPr>
          <p:cNvPr id="36" name="Group 35"/>
          <p:cNvGrpSpPr/>
          <p:nvPr/>
        </p:nvGrpSpPr>
        <p:grpSpPr>
          <a:xfrm>
            <a:off x="0" y="446088"/>
            <a:ext cx="9144000" cy="72000"/>
            <a:chOff x="0" y="446088"/>
            <a:chExt cx="9144000" cy="72000"/>
          </a:xfrm>
        </p:grpSpPr>
        <p:sp>
          <p:nvSpPr>
            <p:cNvPr id="37" name="Rectangle 3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Rectangle 3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 name="Group 1"/>
          <p:cNvGrpSpPr/>
          <p:nvPr/>
        </p:nvGrpSpPr>
        <p:grpSpPr>
          <a:xfrm>
            <a:off x="355600" y="2893895"/>
            <a:ext cx="2721639" cy="1887111"/>
            <a:chOff x="355600" y="2893895"/>
            <a:chExt cx="2721639" cy="1887111"/>
          </a:xfrm>
        </p:grpSpPr>
        <p:pic>
          <p:nvPicPr>
            <p:cNvPr id="64" name="Picture 63"/>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562" r="100000">
                          <a14:backgroundMark x1="37908" y1="87687" x2="37908" y2="87687"/>
                          <a14:backgroundMark x1="43420" y1="93677" x2="43420" y2="93677"/>
                          <a14:backgroundMark x1="82452" y1="91681" x2="82452" y2="91681"/>
                          <a14:backgroundMark x1="75928" y1="96007" x2="75928" y2="96007"/>
                          <a14:backgroundMark x1="68504" y1="96506" x2="68504" y2="96506"/>
                          <a14:backgroundMark x1="62992" y1="96007" x2="62992" y2="96007"/>
                          <a14:backgroundMark x1="38920" y1="82030" x2="38920" y2="82030"/>
                        </a14:backgroundRemoval>
                      </a14:imgEffect>
                    </a14:imgLayer>
                  </a14:imgProps>
                </a:ext>
                <a:ext uri="{28A0092B-C50C-407E-A947-70E740481C1C}">
                  <a14:useLocalDpi xmlns:a14="http://schemas.microsoft.com/office/drawing/2010/main"/>
                </a:ext>
              </a:extLst>
            </a:blip>
            <a:srcRect/>
            <a:stretch/>
          </p:blipFill>
          <p:spPr>
            <a:xfrm>
              <a:off x="355600" y="2893895"/>
              <a:ext cx="2721600" cy="1790445"/>
            </a:xfrm>
            <a:prstGeom prst="rect">
              <a:avLst/>
            </a:prstGeom>
            <a:solidFill>
              <a:srgbClr val="D3C7BF"/>
            </a:solidFill>
          </p:spPr>
        </p:pic>
        <p:grpSp>
          <p:nvGrpSpPr>
            <p:cNvPr id="75" name="Group 74"/>
            <p:cNvGrpSpPr/>
            <p:nvPr/>
          </p:nvGrpSpPr>
          <p:grpSpPr>
            <a:xfrm>
              <a:off x="359239" y="4474444"/>
              <a:ext cx="2718000" cy="306562"/>
              <a:chOff x="828673" y="2504451"/>
              <a:chExt cx="2692833" cy="306562"/>
            </a:xfrm>
          </p:grpSpPr>
          <p:pic>
            <p:nvPicPr>
              <p:cNvPr id="76" name="Picture 75"/>
              <p:cNvPicPr>
                <a:picLocks noChangeAspect="1"/>
              </p:cNvPicPr>
              <p:nvPr/>
            </p:nvPicPr>
            <p:blipFill>
              <a:blip r:embed="rId5"/>
              <a:stretch>
                <a:fillRect/>
              </a:stretch>
            </p:blipFill>
            <p:spPr>
              <a:xfrm>
                <a:off x="828673" y="2504451"/>
                <a:ext cx="2692833" cy="306562"/>
              </a:xfrm>
              <a:prstGeom prst="rect">
                <a:avLst/>
              </a:prstGeom>
            </p:spPr>
          </p:pic>
          <p:sp>
            <p:nvSpPr>
              <p:cNvPr id="77" name="TextBox 76"/>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C</a:t>
                </a:r>
                <a:endParaRPr lang="en-US" sz="1600" i="0" dirty="0">
                  <a:solidFill>
                    <a:srgbClr val="003359"/>
                  </a:solidFill>
                  <a:latin typeface="Arial" pitchFamily="34" charset="0"/>
                  <a:cs typeface="Arial" pitchFamily="34" charset="0"/>
                </a:endParaRPr>
              </a:p>
            </p:txBody>
          </p:sp>
        </p:grpSp>
      </p:grpSp>
      <p:grpSp>
        <p:nvGrpSpPr>
          <p:cNvPr id="45" name="Group 44"/>
          <p:cNvGrpSpPr/>
          <p:nvPr/>
        </p:nvGrpSpPr>
        <p:grpSpPr>
          <a:xfrm>
            <a:off x="6059487" y="855699"/>
            <a:ext cx="2718001" cy="1884715"/>
            <a:chOff x="6059487" y="855699"/>
            <a:chExt cx="2718001" cy="1884715"/>
          </a:xfrm>
        </p:grpSpPr>
        <p:pic>
          <p:nvPicPr>
            <p:cNvPr id="46" name="Picture 4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59487" y="855699"/>
              <a:ext cx="2718001" cy="1616813"/>
            </a:xfrm>
            <a:prstGeom prst="rect">
              <a:avLst/>
            </a:prstGeom>
          </p:spPr>
        </p:pic>
        <p:grpSp>
          <p:nvGrpSpPr>
            <p:cNvPr id="47" name="Group 46"/>
            <p:cNvGrpSpPr/>
            <p:nvPr/>
          </p:nvGrpSpPr>
          <p:grpSpPr>
            <a:xfrm>
              <a:off x="6059488" y="2433852"/>
              <a:ext cx="2718000" cy="306562"/>
              <a:chOff x="828673" y="2504451"/>
              <a:chExt cx="2692833" cy="306562"/>
            </a:xfrm>
          </p:grpSpPr>
          <p:pic>
            <p:nvPicPr>
              <p:cNvPr id="48" name="Picture 47"/>
              <p:cNvPicPr>
                <a:picLocks noChangeAspect="1"/>
              </p:cNvPicPr>
              <p:nvPr/>
            </p:nvPicPr>
            <p:blipFill>
              <a:blip r:embed="rId5"/>
              <a:stretch>
                <a:fillRect/>
              </a:stretch>
            </p:blipFill>
            <p:spPr>
              <a:xfrm>
                <a:off x="828673" y="2504451"/>
                <a:ext cx="2692833" cy="306562"/>
              </a:xfrm>
              <a:prstGeom prst="rect">
                <a:avLst/>
              </a:prstGeom>
            </p:spPr>
          </p:pic>
          <p:sp>
            <p:nvSpPr>
              <p:cNvPr id="49" name="TextBox 48"/>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grpSp>
        <p:nvGrpSpPr>
          <p:cNvPr id="50" name="Group 49"/>
          <p:cNvGrpSpPr/>
          <p:nvPr/>
        </p:nvGrpSpPr>
        <p:grpSpPr>
          <a:xfrm>
            <a:off x="6057757" y="2893895"/>
            <a:ext cx="2719731" cy="1868407"/>
            <a:chOff x="6057757" y="2893895"/>
            <a:chExt cx="2719731" cy="1868407"/>
          </a:xfrm>
        </p:grpSpPr>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57757" y="2893895"/>
              <a:ext cx="2718000" cy="1812885"/>
            </a:xfrm>
            <a:prstGeom prst="rect">
              <a:avLst/>
            </a:prstGeom>
          </p:spPr>
        </p:pic>
        <p:grpSp>
          <p:nvGrpSpPr>
            <p:cNvPr id="55" name="Group 54"/>
            <p:cNvGrpSpPr/>
            <p:nvPr/>
          </p:nvGrpSpPr>
          <p:grpSpPr>
            <a:xfrm>
              <a:off x="6059488" y="4455740"/>
              <a:ext cx="2718000" cy="306562"/>
              <a:chOff x="828673" y="2504451"/>
              <a:chExt cx="2692833" cy="306562"/>
            </a:xfrm>
          </p:grpSpPr>
          <p:pic>
            <p:nvPicPr>
              <p:cNvPr id="56" name="Picture 55"/>
              <p:cNvPicPr>
                <a:picLocks noChangeAspect="1"/>
              </p:cNvPicPr>
              <p:nvPr/>
            </p:nvPicPr>
            <p:blipFill>
              <a:blip r:embed="rId5"/>
              <a:stretch>
                <a:fillRect/>
              </a:stretch>
            </p:blipFill>
            <p:spPr>
              <a:xfrm>
                <a:off x="828673" y="2504451"/>
                <a:ext cx="2692833" cy="306562"/>
              </a:xfrm>
              <a:prstGeom prst="rect">
                <a:avLst/>
              </a:prstGeom>
            </p:spPr>
          </p:pic>
          <p:sp>
            <p:nvSpPr>
              <p:cNvPr id="57" name="TextBox 56"/>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D</a:t>
                </a:r>
                <a:endParaRPr lang="en-US" sz="1600" i="0" dirty="0">
                  <a:solidFill>
                    <a:srgbClr val="003359"/>
                  </a:solidFill>
                  <a:latin typeface="Arial" pitchFamily="34" charset="0"/>
                  <a:cs typeface="Arial" pitchFamily="34" charset="0"/>
                </a:endParaRPr>
              </a:p>
            </p:txBody>
          </p:sp>
        </p:grpSp>
      </p:grpSp>
      <p:grpSp>
        <p:nvGrpSpPr>
          <p:cNvPr id="59" name="Group 58"/>
          <p:cNvGrpSpPr/>
          <p:nvPr/>
        </p:nvGrpSpPr>
        <p:grpSpPr>
          <a:xfrm>
            <a:off x="355600" y="854662"/>
            <a:ext cx="2718313" cy="1898137"/>
            <a:chOff x="6057106" y="854662"/>
            <a:chExt cx="2718313" cy="1898137"/>
          </a:xfrm>
        </p:grpSpPr>
        <p:pic>
          <p:nvPicPr>
            <p:cNvPr id="60" name="Picture 5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61019" y="854662"/>
              <a:ext cx="2714400" cy="1810484"/>
            </a:xfrm>
            <a:prstGeom prst="rect">
              <a:avLst/>
            </a:prstGeom>
          </p:spPr>
        </p:pic>
        <p:grpSp>
          <p:nvGrpSpPr>
            <p:cNvPr id="61" name="Group 60"/>
            <p:cNvGrpSpPr/>
            <p:nvPr/>
          </p:nvGrpSpPr>
          <p:grpSpPr>
            <a:xfrm>
              <a:off x="6057106" y="2447999"/>
              <a:ext cx="2718313" cy="304800"/>
              <a:chOff x="908636" y="2485401"/>
              <a:chExt cx="2635537" cy="304800"/>
            </a:xfrm>
          </p:grpSpPr>
          <p:pic>
            <p:nvPicPr>
              <p:cNvPr id="62" name="Picture 61"/>
              <p:cNvPicPr>
                <a:picLocks noChangeAspect="1"/>
              </p:cNvPicPr>
              <p:nvPr/>
            </p:nvPicPr>
            <p:blipFill>
              <a:blip r:embed="rId5"/>
              <a:stretch>
                <a:fillRect/>
              </a:stretch>
            </p:blipFill>
            <p:spPr>
              <a:xfrm>
                <a:off x="908636" y="2485401"/>
                <a:ext cx="2635537" cy="304800"/>
              </a:xfrm>
              <a:prstGeom prst="rect">
                <a:avLst/>
              </a:prstGeom>
            </p:spPr>
          </p:pic>
          <p:sp>
            <p:nvSpPr>
              <p:cNvPr id="63" name="TextBox 62"/>
              <p:cNvSpPr txBox="1"/>
              <p:nvPr/>
            </p:nvSpPr>
            <p:spPr>
              <a:xfrm>
                <a:off x="1149154" y="2561601"/>
                <a:ext cx="216143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A</a:t>
                </a:r>
                <a:endParaRPr lang="en-US" sz="1600" i="0" dirty="0">
                  <a:solidFill>
                    <a:srgbClr val="003359"/>
                  </a:solidFill>
                  <a:latin typeface="Arial" pitchFamily="34" charset="0"/>
                  <a:cs typeface="Arial" pitchFamily="34" charset="0"/>
                </a:endParaRPr>
              </a:p>
            </p:txBody>
          </p:sp>
        </p:grpSp>
      </p:grpSp>
      <p:grpSp>
        <p:nvGrpSpPr>
          <p:cNvPr id="43" name="Group 42"/>
          <p:cNvGrpSpPr/>
          <p:nvPr/>
        </p:nvGrpSpPr>
        <p:grpSpPr>
          <a:xfrm>
            <a:off x="3269398" y="931954"/>
            <a:ext cx="1972800" cy="868735"/>
            <a:chOff x="3351749" y="1841130"/>
            <a:chExt cx="1972800" cy="868735"/>
          </a:xfrm>
        </p:grpSpPr>
        <p:sp>
          <p:nvSpPr>
            <p:cNvPr id="51" name="TextBox 50"/>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2" name="Right Triangle 51"/>
            <p:cNvSpPr/>
            <p:nvPr/>
          </p:nvSpPr>
          <p:spPr>
            <a:xfrm flipH="1" flipV="1">
              <a:off x="4574043"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53" name="Picture 5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470259" y="1875356"/>
            <a:ext cx="1571079" cy="1884855"/>
          </a:xfrm>
          <a:prstGeom prst="rect">
            <a:avLst/>
          </a:prstGeom>
        </p:spPr>
      </p:pic>
      <p:grpSp>
        <p:nvGrpSpPr>
          <p:cNvPr id="58" name="Group 57"/>
          <p:cNvGrpSpPr/>
          <p:nvPr/>
        </p:nvGrpSpPr>
        <p:grpSpPr>
          <a:xfrm>
            <a:off x="3269398" y="3834878"/>
            <a:ext cx="1972800" cy="863742"/>
            <a:chOff x="908196" y="2076608"/>
            <a:chExt cx="1972800" cy="863742"/>
          </a:xfrm>
        </p:grpSpPr>
        <p:sp>
          <p:nvSpPr>
            <p:cNvPr id="65" name="TextBox 64"/>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66" name="Right Triangle 65"/>
            <p:cNvSpPr/>
            <p:nvPr/>
          </p:nvSpPr>
          <p:spPr>
            <a:xfrm rot="10800000" flipH="1" flipV="1">
              <a:off x="1981341"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69" name="TextBox 68"/>
          <p:cNvSpPr txBox="1"/>
          <p:nvPr/>
        </p:nvSpPr>
        <p:spPr>
          <a:xfrm>
            <a:off x="5334148" y="764787"/>
            <a:ext cx="720000" cy="584775"/>
          </a:xfrm>
          <a:prstGeom prst="rect">
            <a:avLst/>
          </a:prstGeom>
          <a:noFill/>
        </p:spPr>
        <p:txBody>
          <a:bodyPr wrap="none" rtlCol="0">
            <a:spAutoFit/>
          </a:bodyPr>
          <a:lstStyle/>
          <a:p>
            <a:r>
              <a:rPr lang="en-US" sz="1600" dirty="0" smtClean="0">
                <a:solidFill>
                  <a:srgbClr val="003359"/>
                </a:solidFill>
                <a:latin typeface="Arial" pitchFamily="34" charset="0"/>
                <a:ea typeface="Verdana" pitchFamily="34" charset="0"/>
                <a:cs typeface="Arial" pitchFamily="34" charset="0"/>
              </a:rPr>
              <a:t>can? </a:t>
            </a:r>
          </a:p>
          <a:p>
            <a:r>
              <a:rPr lang="en-US" sz="1600" dirty="0" smtClean="0">
                <a:solidFill>
                  <a:srgbClr val="003359"/>
                </a:solidFill>
                <a:latin typeface="Arial" pitchFamily="34" charset="0"/>
                <a:ea typeface="Verdana" pitchFamily="34" charset="0"/>
                <a:cs typeface="Arial" pitchFamily="34" charset="0"/>
              </a:rPr>
              <a:t>could?</a:t>
            </a:r>
            <a:endParaRPr lang="en-US" sz="1600" dirty="0">
              <a:solidFill>
                <a:srgbClr val="003359"/>
              </a:solidFill>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5550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email">
            <a:extLst>
              <a:ext uri="{28A0092B-C50C-407E-A947-70E740481C1C}">
                <a14:useLocalDpi xmlns:a14="http://schemas.microsoft.com/office/drawing/2010/main"/>
              </a:ext>
            </a:extLst>
          </a:blip>
          <a:srcRect l="-13039" r="-12237"/>
          <a:stretch/>
        </p:blipFill>
        <p:spPr>
          <a:xfrm>
            <a:off x="3198813" y="3045143"/>
            <a:ext cx="2728912" cy="1598315"/>
          </a:xfrm>
          <a:prstGeom prst="rect">
            <a:avLst/>
          </a:prstGeom>
          <a:solidFill>
            <a:srgbClr val="CABAC1"/>
          </a:solidFill>
        </p:spPr>
      </p:pic>
      <p:pic>
        <p:nvPicPr>
          <p:cNvPr id="21" name="Picture 20"/>
          <p:cNvPicPr>
            <a:picLocks noChangeAspect="1"/>
          </p:cNvPicPr>
          <p:nvPr/>
        </p:nvPicPr>
        <p:blipFill rotWithShape="1">
          <a:blip r:embed="rId4" cstate="email">
            <a:extLst>
              <a:ext uri="{28A0092B-C50C-407E-A947-70E740481C1C}">
                <a14:useLocalDpi xmlns:a14="http://schemas.microsoft.com/office/drawing/2010/main"/>
              </a:ext>
            </a:extLst>
          </a:blip>
          <a:srcRect l="-53219" t="-76" r="-51188"/>
          <a:stretch/>
        </p:blipFill>
        <p:spPr>
          <a:xfrm>
            <a:off x="6064250" y="3043915"/>
            <a:ext cx="2701152" cy="1599543"/>
          </a:xfrm>
          <a:prstGeom prst="rect">
            <a:avLst/>
          </a:prstGeom>
          <a:solidFill>
            <a:srgbClr val="CABAC1"/>
          </a:solidFill>
        </p:spPr>
      </p:pic>
      <p:pic>
        <p:nvPicPr>
          <p:cNvPr id="25" name="Picture 24"/>
          <p:cNvPicPr>
            <a:picLocks noChangeAspect="1"/>
          </p:cNvPicPr>
          <p:nvPr/>
        </p:nvPicPr>
        <p:blipFill rotWithShape="1">
          <a:blip r:embed="rId5" cstate="email">
            <a:extLst>
              <a:ext uri="{28A0092B-C50C-407E-A947-70E740481C1C}">
                <a14:useLocalDpi xmlns:a14="http://schemas.microsoft.com/office/drawing/2010/main"/>
              </a:ext>
            </a:extLst>
          </a:blip>
          <a:srcRect b="-4381"/>
          <a:stretch/>
        </p:blipFill>
        <p:spPr>
          <a:xfrm>
            <a:off x="345173" y="3046588"/>
            <a:ext cx="2717114" cy="1596870"/>
          </a:xfrm>
          <a:prstGeom prst="rect">
            <a:avLst/>
          </a:prstGeom>
          <a:solidFill>
            <a:srgbClr val="CABAC1"/>
          </a:solidFill>
        </p:spPr>
      </p:pic>
      <p:pic>
        <p:nvPicPr>
          <p:cNvPr id="22" name="Picture 21"/>
          <p:cNvPicPr>
            <a:picLocks noChangeAspect="1"/>
          </p:cNvPicPr>
          <p:nvPr/>
        </p:nvPicPr>
        <p:blipFill rotWithShape="1">
          <a:blip r:embed="rId6" cstate="email">
            <a:extLst>
              <a:ext uri="{28A0092B-C50C-407E-A947-70E740481C1C}">
                <a14:useLocalDpi xmlns:a14="http://schemas.microsoft.com/office/drawing/2010/main"/>
              </a:ext>
            </a:extLst>
          </a:blip>
          <a:srcRect l="-18186" r="-19236" b="-1436"/>
          <a:stretch/>
        </p:blipFill>
        <p:spPr>
          <a:xfrm>
            <a:off x="6064250" y="1277495"/>
            <a:ext cx="2701153" cy="1622486"/>
          </a:xfrm>
          <a:prstGeom prst="rect">
            <a:avLst/>
          </a:prstGeom>
          <a:solidFill>
            <a:srgbClr val="CABAC1"/>
          </a:solidFill>
        </p:spPr>
      </p:pic>
      <p:pic>
        <p:nvPicPr>
          <p:cNvPr id="26" name="Picture 25"/>
          <p:cNvPicPr>
            <a:picLocks noChangeAspect="1"/>
          </p:cNvPicPr>
          <p:nvPr/>
        </p:nvPicPr>
        <p:blipFill rotWithShape="1">
          <a:blip r:embed="rId7" cstate="email">
            <a:extLst>
              <a:ext uri="{28A0092B-C50C-407E-A947-70E740481C1C}">
                <a14:useLocalDpi xmlns:a14="http://schemas.microsoft.com/office/drawing/2010/main"/>
              </a:ext>
            </a:extLst>
          </a:blip>
          <a:srcRect l="-25562" r="-25562"/>
          <a:stretch/>
        </p:blipFill>
        <p:spPr>
          <a:xfrm>
            <a:off x="3198812" y="1277495"/>
            <a:ext cx="2728913" cy="1622486"/>
          </a:xfrm>
          <a:prstGeom prst="rect">
            <a:avLst/>
          </a:prstGeom>
          <a:solidFill>
            <a:srgbClr val="CABAC1"/>
          </a:solidFill>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3.2: Practice</a:t>
            </a:r>
            <a:endParaRPr lang="en-US" sz="1600" b="0" i="0" dirty="0">
              <a:solidFill>
                <a:srgbClr val="FFFFFF"/>
              </a:solidFill>
              <a:latin typeface="Arial" pitchFamily="34" charset="0"/>
              <a:cs typeface="Arial" pitchFamily="34" charset="0"/>
            </a:endParaRPr>
          </a:p>
        </p:txBody>
      </p:sp>
      <p:sp>
        <p:nvSpPr>
          <p:cNvPr id="46" name="Rectangle 45"/>
          <p:cNvSpPr/>
          <p:nvPr/>
        </p:nvSpPr>
        <p:spPr>
          <a:xfrm>
            <a:off x="359568" y="851991"/>
            <a:ext cx="3311653" cy="246221"/>
          </a:xfrm>
          <a:prstGeom prst="rect">
            <a:avLst/>
          </a:prstGeom>
        </p:spPr>
        <p:txBody>
          <a:bodyPr wrap="square" lIns="0" tIns="0" rIns="0" bIns="0">
            <a:spAutoFit/>
          </a:bodyPr>
          <a:lstStyle/>
          <a:p>
            <a:r>
              <a:rPr lang="en-US" sz="1600" dirty="0" smtClean="0">
                <a:solidFill>
                  <a:srgbClr val="003359"/>
                </a:solidFill>
                <a:latin typeface="Arial" pitchFamily="34" charset="0"/>
                <a:ea typeface="Verdana" pitchFamily="34" charset="0"/>
                <a:cs typeface="Arial" pitchFamily="34" charset="0"/>
              </a:rPr>
              <a:t>Ask if you can have these things.</a:t>
            </a:r>
            <a:endParaRPr lang="en-US" sz="1600" dirty="0">
              <a:solidFill>
                <a:srgbClr val="003359"/>
              </a:solidFill>
              <a:latin typeface="Arial" pitchFamily="34" charset="0"/>
              <a:ea typeface="Verdana" pitchFamily="34" charset="0"/>
              <a:cs typeface="Arial" pitchFamily="34" charset="0"/>
            </a:endParaRPr>
          </a:p>
        </p:txBody>
      </p:sp>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9" name="Rectangle 1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0" name="TextBox 19"/>
          <p:cNvSpPr txBox="1"/>
          <p:nvPr/>
        </p:nvSpPr>
        <p:spPr>
          <a:xfrm>
            <a:off x="5480957" y="850247"/>
            <a:ext cx="1404552" cy="338554"/>
          </a:xfrm>
          <a:prstGeom prst="rect">
            <a:avLst/>
          </a:prstGeom>
          <a:noFill/>
        </p:spPr>
        <p:txBody>
          <a:bodyPr wrap="none" rtlCol="0">
            <a:spAutoFit/>
          </a:bodyPr>
          <a:lstStyle/>
          <a:p>
            <a:r>
              <a:rPr lang="en-US" sz="1600" dirty="0" smtClean="0">
                <a:solidFill>
                  <a:srgbClr val="003359"/>
                </a:solidFill>
                <a:latin typeface="Arial" pitchFamily="34" charset="0"/>
                <a:ea typeface="Verdana" pitchFamily="34" charset="0"/>
                <a:cs typeface="Arial" pitchFamily="34" charset="0"/>
              </a:rPr>
              <a:t>can?   could?</a:t>
            </a:r>
            <a:endParaRPr lang="en-US" sz="1600" dirty="0">
              <a:solidFill>
                <a:srgbClr val="003359"/>
              </a:solidFill>
              <a:latin typeface="Arial" pitchFamily="34" charset="0"/>
              <a:ea typeface="Verdana" pitchFamily="34" charset="0"/>
              <a:cs typeface="Arial" pitchFamily="34" charset="0"/>
            </a:endParaRPr>
          </a:p>
        </p:txBody>
      </p:sp>
      <p:pic>
        <p:nvPicPr>
          <p:cNvPr id="23" name="Picture 22"/>
          <p:cNvPicPr>
            <a:picLocks noChangeAspect="1"/>
          </p:cNvPicPr>
          <p:nvPr/>
        </p:nvPicPr>
        <p:blipFill rotWithShape="1">
          <a:blip r:embed="rId8" cstate="email">
            <a:extLst>
              <a:ext uri="{28A0092B-C50C-407E-A947-70E740481C1C}">
                <a14:useLocalDpi xmlns:a14="http://schemas.microsoft.com/office/drawing/2010/main"/>
              </a:ext>
            </a:extLst>
          </a:blip>
          <a:srcRect l="-9381" r="-9381" b="-1384"/>
          <a:stretch/>
        </p:blipFill>
        <p:spPr>
          <a:xfrm>
            <a:off x="359460" y="1277495"/>
            <a:ext cx="2717115" cy="1622486"/>
          </a:xfrm>
          <a:prstGeom prst="rect">
            <a:avLst/>
          </a:prstGeom>
          <a:solidFill>
            <a:srgbClr val="CABAC1"/>
          </a:solidFill>
        </p:spPr>
      </p:pic>
    </p:spTree>
    <p:extLst>
      <p:ext uri="{BB962C8B-B14F-4D97-AF65-F5344CB8AC3E}">
        <p14:creationId xmlns:p14="http://schemas.microsoft.com/office/powerpoint/2010/main" val="2204583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pic>
        <p:nvPicPr>
          <p:cNvPr id="3" name="Picture 2"/>
          <p:cNvPicPr>
            <a:picLocks/>
          </p:cNvPicPr>
          <p:nvPr/>
        </p:nvPicPr>
        <p:blipFill rotWithShape="1">
          <a:blip r:embed="rId3" cstate="email">
            <a:extLst>
              <a:ext uri="{BEBA8EAE-BF5A-486C-A8C5-ECC9F3942E4B}">
                <a14:imgProps xmlns:a14="http://schemas.microsoft.com/office/drawing/2010/main">
                  <a14:imgLayer r:embed="rId4">
                    <a14:imgEffect>
                      <a14:backgroundRemoval t="1070" b="100000" l="0" r="100000"/>
                    </a14:imgEffect>
                  </a14:imgLayer>
                </a14:imgProps>
              </a:ext>
              <a:ext uri="{28A0092B-C50C-407E-A947-70E740481C1C}">
                <a14:useLocalDpi xmlns:a14="http://schemas.microsoft.com/office/drawing/2010/main"/>
              </a:ext>
            </a:extLst>
          </a:blip>
          <a:srcRect l="-47872" t="-4341" r="-45059" b="-3508"/>
          <a:stretch/>
        </p:blipFill>
        <p:spPr>
          <a:xfrm>
            <a:off x="6781800" y="3025776"/>
            <a:ext cx="1984248" cy="1636776"/>
          </a:xfrm>
          <a:prstGeom prst="rect">
            <a:avLst/>
          </a:prstGeom>
          <a:solidFill>
            <a:srgbClr val="CABAC1"/>
          </a:solidFill>
        </p:spPr>
      </p:pic>
      <p:pic>
        <p:nvPicPr>
          <p:cNvPr id="4" name="Picture 3"/>
          <p:cNvPicPr>
            <a:picLocks/>
          </p:cNvPicPr>
          <p:nvPr/>
        </p:nvPicPr>
        <p:blipFill rotWithShape="1">
          <a:blip r:embed="rId5" cstate="email">
            <a:extLst>
              <a:ext uri="{28A0092B-C50C-407E-A947-70E740481C1C}">
                <a14:useLocalDpi xmlns:a14="http://schemas.microsoft.com/office/drawing/2010/main"/>
              </a:ext>
            </a:extLst>
          </a:blip>
          <a:srcRect/>
          <a:stretch/>
        </p:blipFill>
        <p:spPr>
          <a:xfrm>
            <a:off x="6781800" y="1237397"/>
            <a:ext cx="1984248" cy="1636776"/>
          </a:xfrm>
          <a:prstGeom prst="rect">
            <a:avLst/>
          </a:prstGeom>
        </p:spPr>
      </p:pic>
      <p:pic>
        <p:nvPicPr>
          <p:cNvPr id="5" name="Picture 4"/>
          <p:cNvPicPr>
            <a:picLocks/>
          </p:cNvPicPr>
          <p:nvPr/>
        </p:nvPicPr>
        <p:blipFill rotWithShape="1">
          <a:blip r:embed="rId6" cstate="email">
            <a:extLst>
              <a:ext uri="{28A0092B-C50C-407E-A947-70E740481C1C}">
                <a14:useLocalDpi xmlns:a14="http://schemas.microsoft.com/office/drawing/2010/main"/>
              </a:ext>
            </a:extLst>
          </a:blip>
          <a:srcRect b="-1985"/>
          <a:stretch/>
        </p:blipFill>
        <p:spPr>
          <a:xfrm>
            <a:off x="2488189" y="3025776"/>
            <a:ext cx="2025650" cy="1636776"/>
          </a:xfrm>
          <a:prstGeom prst="rect">
            <a:avLst/>
          </a:prstGeom>
          <a:solidFill>
            <a:srgbClr val="CABAC1"/>
          </a:solidFill>
        </p:spPr>
      </p:pic>
      <p:pic>
        <p:nvPicPr>
          <p:cNvPr id="2" name="Picture 1"/>
          <p:cNvPicPr>
            <a:picLocks/>
          </p:cNvPicPr>
          <p:nvPr/>
        </p:nvPicPr>
        <p:blipFill rotWithShape="1">
          <a:blip r:embed="rId7" cstate="email">
            <a:extLst>
              <a:ext uri="{28A0092B-C50C-407E-A947-70E740481C1C}">
                <a14:useLocalDpi xmlns:a14="http://schemas.microsoft.com/office/drawing/2010/main"/>
              </a:ext>
            </a:extLst>
          </a:blip>
          <a:srcRect/>
          <a:stretch/>
        </p:blipFill>
        <p:spPr>
          <a:xfrm>
            <a:off x="2490306" y="1237397"/>
            <a:ext cx="2025649" cy="1636776"/>
          </a:xfrm>
          <a:prstGeom prst="rect">
            <a:avLst/>
          </a:prstGeom>
        </p:spPr>
      </p:pic>
      <p:pic>
        <p:nvPicPr>
          <p:cNvPr id="6" name="Picture 5"/>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65259" y="1237397"/>
            <a:ext cx="1984248" cy="1636883"/>
          </a:xfrm>
          <a:prstGeom prst="rect">
            <a:avLst/>
          </a:prstGeom>
        </p:spPr>
      </p:pic>
      <p:pic>
        <p:nvPicPr>
          <p:cNvPr id="8" name="Picture 7"/>
          <p:cNvPicPr>
            <a:picLocks/>
          </p:cNvPicPr>
          <p:nvPr/>
        </p:nvPicPr>
        <p:blipFill rotWithShape="1">
          <a:blip r:embed="rId9" cstate="email">
            <a:extLst>
              <a:ext uri="{BEBA8EAE-BF5A-486C-A8C5-ECC9F3942E4B}">
                <a14:imgProps xmlns:a14="http://schemas.microsoft.com/office/drawing/2010/main">
                  <a14:imgLayer r:embed="rId10">
                    <a14:imgEffect>
                      <a14:backgroundRemoval t="12704" b="90210" l="3516" r="97363"/>
                    </a14:imgEffect>
                  </a14:imgLayer>
                </a14:imgProps>
              </a:ext>
              <a:ext uri="{28A0092B-C50C-407E-A947-70E740481C1C}">
                <a14:useLocalDpi xmlns:a14="http://schemas.microsoft.com/office/drawing/2010/main"/>
              </a:ext>
            </a:extLst>
          </a:blip>
          <a:srcRect l="2" t="3069" r="-4487" b="-2854"/>
          <a:stretch/>
        </p:blipFill>
        <p:spPr>
          <a:xfrm>
            <a:off x="4656754" y="1237397"/>
            <a:ext cx="1984248" cy="1636776"/>
          </a:xfrm>
          <a:prstGeom prst="rect">
            <a:avLst/>
          </a:prstGeom>
          <a:solidFill>
            <a:srgbClr val="CABAC1"/>
          </a:solidFill>
        </p:spPr>
      </p:pic>
      <p:pic>
        <p:nvPicPr>
          <p:cNvPr id="7" name="Picture 6"/>
          <p:cNvPicPr>
            <a:picLocks/>
          </p:cNvPicPr>
          <p:nvPr/>
        </p:nvPicPr>
        <p:blipFill rotWithShape="1">
          <a:blip r:embed="rId11" cstate="email">
            <a:extLst>
              <a:ext uri="{BEBA8EAE-BF5A-486C-A8C5-ECC9F3942E4B}">
                <a14:imgProps xmlns:a14="http://schemas.microsoft.com/office/drawing/2010/main">
                  <a14:imgLayer r:embed="rId12">
                    <a14:imgEffect>
                      <a14:backgroundRemoval t="0" b="100000" l="114" r="100000"/>
                    </a14:imgEffect>
                  </a14:imgLayer>
                </a14:imgProps>
              </a:ext>
              <a:ext uri="{28A0092B-C50C-407E-A947-70E740481C1C}">
                <a14:useLocalDpi xmlns:a14="http://schemas.microsoft.com/office/drawing/2010/main"/>
              </a:ext>
            </a:extLst>
          </a:blip>
          <a:srcRect t="-19591" b="-31323"/>
          <a:stretch/>
        </p:blipFill>
        <p:spPr>
          <a:xfrm>
            <a:off x="362085" y="3025776"/>
            <a:ext cx="1984248" cy="1636776"/>
          </a:xfrm>
          <a:prstGeom prst="rect">
            <a:avLst/>
          </a:prstGeom>
          <a:solidFill>
            <a:srgbClr val="CABAC1"/>
          </a:solidFill>
        </p:spPr>
      </p:pic>
      <p:pic>
        <p:nvPicPr>
          <p:cNvPr id="9" name="Picture 8"/>
          <p:cNvPicPr>
            <a:picLocks/>
          </p:cNvPicPr>
          <p:nvPr/>
        </p:nvPicPr>
        <p:blipFill rotWithShape="1">
          <a:blip r:embed="rId13" cstate="email">
            <a:extLst>
              <a:ext uri="{28A0092B-C50C-407E-A947-70E740481C1C}">
                <a14:useLocalDpi xmlns:a14="http://schemas.microsoft.com/office/drawing/2010/main"/>
              </a:ext>
            </a:extLst>
          </a:blip>
          <a:srcRect l="-3724" t="-641" r="-3724"/>
          <a:stretch/>
        </p:blipFill>
        <p:spPr>
          <a:xfrm>
            <a:off x="4655695" y="3025776"/>
            <a:ext cx="1984248" cy="1636776"/>
          </a:xfrm>
          <a:prstGeom prst="rect">
            <a:avLst/>
          </a:prstGeom>
          <a:solidFill>
            <a:srgbClr val="CABAC1"/>
          </a:solidFill>
        </p:spPr>
      </p:pic>
      <p:sp>
        <p:nvSpPr>
          <p:cNvPr id="33" name="TextBox 32"/>
          <p:cNvSpPr txBox="1"/>
          <p:nvPr/>
        </p:nvSpPr>
        <p:spPr>
          <a:xfrm>
            <a:off x="297792" y="856780"/>
            <a:ext cx="1337226"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Maria has…</a:t>
            </a:r>
            <a:endParaRPr lang="en-US" sz="1600" dirty="0">
              <a:solidFill>
                <a:srgbClr val="003359"/>
              </a:solidFill>
              <a:latin typeface="Arial" pitchFamily="34" charset="0"/>
              <a:cs typeface="Arial" pitchFamily="34" charset="0"/>
            </a:endParaRPr>
          </a:p>
        </p:txBody>
      </p:sp>
      <p:grpSp>
        <p:nvGrpSpPr>
          <p:cNvPr id="16" name="Group 15"/>
          <p:cNvGrpSpPr/>
          <p:nvPr/>
        </p:nvGrpSpPr>
        <p:grpSpPr>
          <a:xfrm>
            <a:off x="0" y="446088"/>
            <a:ext cx="9144000" cy="72000"/>
            <a:chOff x="0" y="446088"/>
            <a:chExt cx="9144000" cy="72000"/>
          </a:xfrm>
        </p:grpSpPr>
        <p:sp>
          <p:nvSpPr>
            <p:cNvPr id="17" name="Rectangle 1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Rectangle 1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57486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3.2: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2</a:t>
              </a:r>
              <a:endParaRPr lang="en-US" sz="1400" b="1" i="0" dirty="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889088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4.1: Context Creation</a:t>
            </a:r>
            <a:endParaRPr lang="en-US" sz="1600" b="0" i="0" dirty="0">
              <a:solidFill>
                <a:srgbClr val="FFFFFF"/>
              </a:solidFill>
              <a:latin typeface="Arial" pitchFamily="34" charset="0"/>
              <a:cs typeface="Arial" pitchFamily="34" charset="0"/>
            </a:endParaRP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74442" y="850900"/>
            <a:ext cx="5578858" cy="3923675"/>
          </a:xfrm>
          <a:prstGeom prst="rect">
            <a:avLst/>
          </a:prstGeom>
        </p:spPr>
      </p:pic>
      <p:grpSp>
        <p:nvGrpSpPr>
          <p:cNvPr id="18" name="Group 17"/>
          <p:cNvGrpSpPr/>
          <p:nvPr/>
        </p:nvGrpSpPr>
        <p:grpSpPr>
          <a:xfrm flipH="1">
            <a:off x="4040348" y="923894"/>
            <a:ext cx="3357427" cy="648000"/>
            <a:chOff x="2335350" y="4171950"/>
            <a:chExt cx="3357427" cy="648000"/>
          </a:xfrm>
        </p:grpSpPr>
        <p:sp>
          <p:nvSpPr>
            <p:cNvPr id="19" name="TextBox 18"/>
            <p:cNvSpPr txBox="1"/>
            <p:nvPr/>
          </p:nvSpPr>
          <p:spPr>
            <a:xfrm flipH="1">
              <a:off x="2335350" y="4171950"/>
              <a:ext cx="31320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I'm hungry. I want to go out for dinner. Let's go together. Where can we go?</a:t>
              </a:r>
              <a:endParaRPr lang="en-US" sz="1600" dirty="0">
                <a:solidFill>
                  <a:srgbClr val="003359"/>
                </a:solidFill>
                <a:latin typeface="Arial" pitchFamily="34" charset="0"/>
                <a:cs typeface="Arial" pitchFamily="34" charset="0"/>
              </a:endParaRPr>
            </a:p>
          </p:txBody>
        </p:sp>
        <p:sp>
          <p:nvSpPr>
            <p:cNvPr id="20" name="Right Triangle 19"/>
            <p:cNvSpPr/>
            <p:nvPr/>
          </p:nvSpPr>
          <p:spPr>
            <a:xfrm>
              <a:off x="5546726" y="4409910"/>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1" name="Group 20"/>
          <p:cNvGrpSpPr/>
          <p:nvPr/>
        </p:nvGrpSpPr>
        <p:grpSpPr>
          <a:xfrm>
            <a:off x="437042" y="2959649"/>
            <a:ext cx="2674800" cy="875013"/>
            <a:chOff x="1641158" y="2065337"/>
            <a:chExt cx="2674800" cy="875013"/>
          </a:xfrm>
        </p:grpSpPr>
        <p:sp>
          <p:nvSpPr>
            <p:cNvPr id="22" name="TextBox 21"/>
            <p:cNvSpPr txBox="1"/>
            <p:nvPr/>
          </p:nvSpPr>
          <p:spPr>
            <a:xfrm>
              <a:off x="1641158" y="229235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3" name="Right Triangle 22"/>
            <p:cNvSpPr/>
            <p:nvPr/>
          </p:nvSpPr>
          <p:spPr>
            <a:xfrm flipH="1">
              <a:off x="4024895" y="206533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4" name="TextBox 23"/>
          <p:cNvSpPr txBox="1"/>
          <p:nvPr/>
        </p:nvSpPr>
        <p:spPr>
          <a:xfrm>
            <a:off x="484593" y="3341910"/>
            <a:ext cx="2523119" cy="338554"/>
          </a:xfrm>
          <a:prstGeom prst="rect">
            <a:avLst/>
          </a:prstGeom>
          <a:noFill/>
        </p:spPr>
        <p:txBody>
          <a:bodyPr wrap="square" rtlCol="0">
            <a:spAutoFit/>
          </a:bodyPr>
          <a:lstStyle/>
          <a:p>
            <a:r>
              <a:rPr lang="en-US" sz="1600" dirty="0" smtClean="0">
                <a:solidFill>
                  <a:srgbClr val="003359"/>
                </a:solidFill>
                <a:latin typeface="Arial" pitchFamily="34" charset="0"/>
                <a:cs typeface="Arial" pitchFamily="34" charset="0"/>
              </a:rPr>
              <a:t>We can go to a restaurant</a:t>
            </a:r>
            <a:endParaRPr lang="en-US" sz="1600" dirty="0">
              <a:solidFill>
                <a:srgbClr val="003359"/>
              </a:solidFill>
              <a:latin typeface="Arial" pitchFamily="34" charset="0"/>
              <a:cs typeface="Arial" pitchFamily="34" charset="0"/>
            </a:endParaRPr>
          </a:p>
        </p:txBody>
      </p:sp>
      <p:grpSp>
        <p:nvGrpSpPr>
          <p:cNvPr id="25" name="Group 24"/>
          <p:cNvGrpSpPr/>
          <p:nvPr/>
        </p:nvGrpSpPr>
        <p:grpSpPr>
          <a:xfrm>
            <a:off x="5805312" y="3186662"/>
            <a:ext cx="2893966" cy="648000"/>
            <a:chOff x="1005307" y="2292350"/>
            <a:chExt cx="2530972" cy="648000"/>
          </a:xfrm>
        </p:grpSpPr>
        <p:sp>
          <p:nvSpPr>
            <p:cNvPr id="26" name="TextBox 25"/>
            <p:cNvSpPr txBox="1"/>
            <p:nvPr/>
          </p:nvSpPr>
          <p:spPr>
            <a:xfrm>
              <a:off x="1196977" y="2292350"/>
              <a:ext cx="2339302"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flipH="1" flipV="1">
              <a:off x="1005307" y="2473042"/>
              <a:ext cx="129087"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7"/>
          <p:cNvSpPr txBox="1"/>
          <p:nvPr/>
        </p:nvSpPr>
        <p:spPr>
          <a:xfrm>
            <a:off x="6372293" y="3338759"/>
            <a:ext cx="2003621" cy="338554"/>
          </a:xfrm>
          <a:prstGeom prst="rect">
            <a:avLst/>
          </a:prstGeom>
          <a:noFill/>
        </p:spPr>
        <p:txBody>
          <a:bodyPr wrap="square" rtlCol="0">
            <a:spAutoFit/>
          </a:bodyPr>
          <a:lstStyle/>
          <a:p>
            <a:r>
              <a:rPr lang="en-US" sz="1600" dirty="0" smtClean="0">
                <a:solidFill>
                  <a:srgbClr val="003359"/>
                </a:solidFill>
                <a:latin typeface="Arial" pitchFamily="34" charset="0"/>
                <a:cs typeface="Arial" pitchFamily="34" charset="0"/>
              </a:rPr>
              <a:t>We can go to a cafe</a:t>
            </a:r>
            <a:endParaRPr lang="en-US" sz="1600" dirty="0">
              <a:solidFill>
                <a:srgbClr val="003359"/>
              </a:solidFill>
              <a:latin typeface="Arial" pitchFamily="34" charset="0"/>
              <a:cs typeface="Arial" pitchFamily="34" charset="0"/>
            </a:endParaRPr>
          </a:p>
        </p:txBody>
      </p:sp>
      <p:grpSp>
        <p:nvGrpSpPr>
          <p:cNvPr id="29" name="Group 28"/>
          <p:cNvGrpSpPr/>
          <p:nvPr/>
        </p:nvGrpSpPr>
        <p:grpSpPr>
          <a:xfrm>
            <a:off x="0" y="446088"/>
            <a:ext cx="9144000" cy="72000"/>
            <a:chOff x="0" y="446088"/>
            <a:chExt cx="9144000" cy="72000"/>
          </a:xfrm>
        </p:grpSpPr>
        <p:sp>
          <p:nvSpPr>
            <p:cNvPr id="30" name="Rectangle 2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Rectangle 3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555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485272" y="859724"/>
            <a:ext cx="2836800" cy="3851006"/>
            <a:chOff x="1784350" y="848881"/>
            <a:chExt cx="3428999" cy="3893489"/>
          </a:xfrm>
        </p:grpSpPr>
        <p:sp>
          <p:nvSpPr>
            <p:cNvPr id="18" name="Rectangle 17"/>
            <p:cNvSpPr/>
            <p:nvPr/>
          </p:nvSpPr>
          <p:spPr>
            <a:xfrm>
              <a:off x="1784350" y="848881"/>
              <a:ext cx="3428999" cy="309375"/>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TextBox 12"/>
            <p:cNvSpPr txBox="1"/>
            <p:nvPr/>
          </p:nvSpPr>
          <p:spPr>
            <a:xfrm>
              <a:off x="1857375" y="898389"/>
              <a:ext cx="3260724" cy="213751"/>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a:t>
              </a:r>
              <a:endParaRPr lang="en-US" sz="1600" b="1" i="0" dirty="0">
                <a:solidFill>
                  <a:srgbClr val="003359"/>
                </a:solidFill>
                <a:latin typeface="Arial" pitchFamily="34" charset="0"/>
                <a:cs typeface="Arial" pitchFamily="34" charset="0"/>
              </a:endParaRPr>
            </a:p>
          </p:txBody>
        </p:sp>
        <p:sp>
          <p:nvSpPr>
            <p:cNvPr id="20" name="Rectangle 19"/>
            <p:cNvSpPr/>
            <p:nvPr/>
          </p:nvSpPr>
          <p:spPr>
            <a:xfrm>
              <a:off x="1793875" y="84982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7" name="TextBox 26"/>
          <p:cNvSpPr txBox="1"/>
          <p:nvPr/>
        </p:nvSpPr>
        <p:spPr>
          <a:xfrm>
            <a:off x="2579833" y="1205913"/>
            <a:ext cx="2652933" cy="2659190"/>
          </a:xfrm>
          <a:prstGeom prst="rect">
            <a:avLst/>
          </a:prstGeom>
        </p:spPr>
        <p:txBody>
          <a:bodyPr wrap="square" lIns="0" tIns="0" rIns="0" bIns="0" rtlCol="0">
            <a:spAutoFit/>
          </a:bodyPr>
          <a:lstStyle/>
          <a:p>
            <a:r>
              <a:rPr lang="en-US" sz="1600" b="1" dirty="0">
                <a:solidFill>
                  <a:srgbClr val="003359"/>
                </a:solidFill>
                <a:latin typeface="Arial" pitchFamily="34" charset="0"/>
                <a:ea typeface="Verdana" pitchFamily="34" charset="0"/>
                <a:cs typeface="Arial" pitchFamily="34" charset="0"/>
              </a:rPr>
              <a:t>You are a customer in a restaurant. Ask for:</a:t>
            </a:r>
          </a:p>
          <a:p>
            <a:endParaRPr lang="en-US" sz="1600" b="1" dirty="0">
              <a:solidFill>
                <a:srgbClr val="003359"/>
              </a:solidFill>
              <a:latin typeface="Arial" pitchFamily="34" charset="0"/>
              <a:ea typeface="Verdana" pitchFamily="34" charset="0"/>
              <a:cs typeface="Arial" pitchFamily="34" charset="0"/>
            </a:endParaRPr>
          </a:p>
          <a:p>
            <a:pPr>
              <a:lnSpc>
                <a:spcPct val="130000"/>
              </a:lnSpc>
            </a:pPr>
            <a:r>
              <a:rPr lang="en-US" sz="1600" dirty="0">
                <a:solidFill>
                  <a:srgbClr val="003359"/>
                </a:solidFill>
                <a:latin typeface="Arial" pitchFamily="34" charset="0"/>
                <a:ea typeface="Verdana" pitchFamily="34" charset="0"/>
                <a:cs typeface="Arial" pitchFamily="34" charset="0"/>
              </a:rPr>
              <a:t>A table for two</a:t>
            </a:r>
          </a:p>
          <a:p>
            <a:pPr>
              <a:lnSpc>
                <a:spcPct val="130000"/>
              </a:lnSpc>
            </a:pPr>
            <a:r>
              <a:rPr lang="en-US" sz="1600" dirty="0">
                <a:solidFill>
                  <a:srgbClr val="003359"/>
                </a:solidFill>
                <a:latin typeface="Arial" pitchFamily="34" charset="0"/>
                <a:ea typeface="Verdana" pitchFamily="34" charset="0"/>
                <a:cs typeface="Arial" pitchFamily="34" charset="0"/>
              </a:rPr>
              <a:t>Two sandwiches</a:t>
            </a:r>
          </a:p>
          <a:p>
            <a:pPr>
              <a:lnSpc>
                <a:spcPct val="130000"/>
              </a:lnSpc>
            </a:pPr>
            <a:r>
              <a:rPr lang="en-US" sz="1600" dirty="0">
                <a:solidFill>
                  <a:srgbClr val="003359"/>
                </a:solidFill>
                <a:latin typeface="Arial" pitchFamily="34" charset="0"/>
                <a:ea typeface="Verdana" pitchFamily="34" charset="0"/>
                <a:cs typeface="Arial" pitchFamily="34" charset="0"/>
              </a:rPr>
              <a:t>Some bread</a:t>
            </a:r>
          </a:p>
          <a:p>
            <a:pPr>
              <a:lnSpc>
                <a:spcPct val="130000"/>
              </a:lnSpc>
            </a:pPr>
            <a:r>
              <a:rPr lang="en-US" sz="1600" dirty="0">
                <a:solidFill>
                  <a:srgbClr val="003359"/>
                </a:solidFill>
                <a:latin typeface="Arial" pitchFamily="34" charset="0"/>
                <a:ea typeface="Verdana" pitchFamily="34" charset="0"/>
                <a:cs typeface="Arial" pitchFamily="34" charset="0"/>
              </a:rPr>
              <a:t>A tomato pizza</a:t>
            </a:r>
          </a:p>
          <a:p>
            <a:pPr>
              <a:lnSpc>
                <a:spcPct val="130000"/>
              </a:lnSpc>
            </a:pPr>
            <a:r>
              <a:rPr lang="en-US" sz="1600" dirty="0">
                <a:solidFill>
                  <a:srgbClr val="003359"/>
                </a:solidFill>
                <a:latin typeface="Arial" pitchFamily="34" charset="0"/>
                <a:ea typeface="Verdana" pitchFamily="34" charset="0"/>
                <a:cs typeface="Arial" pitchFamily="34" charset="0"/>
              </a:rPr>
              <a:t>Two cups of hot coffee</a:t>
            </a:r>
          </a:p>
          <a:p>
            <a:pPr>
              <a:lnSpc>
                <a:spcPct val="130000"/>
              </a:lnSpc>
            </a:pPr>
            <a:r>
              <a:rPr lang="en-US" sz="1600" dirty="0">
                <a:solidFill>
                  <a:srgbClr val="003359"/>
                </a:solidFill>
                <a:latin typeface="Arial" pitchFamily="34" charset="0"/>
                <a:ea typeface="Verdana" pitchFamily="34" charset="0"/>
                <a:cs typeface="Arial" pitchFamily="34" charset="0"/>
              </a:rPr>
              <a:t>A glass of water</a:t>
            </a:r>
          </a:p>
        </p:txBody>
      </p:sp>
      <p:grpSp>
        <p:nvGrpSpPr>
          <p:cNvPr id="30" name="Group 29"/>
          <p:cNvGrpSpPr/>
          <p:nvPr/>
        </p:nvGrpSpPr>
        <p:grpSpPr>
          <a:xfrm>
            <a:off x="5462550" y="849717"/>
            <a:ext cx="2838319" cy="3877384"/>
            <a:chOff x="1784350" y="850006"/>
            <a:chExt cx="3428999" cy="3892551"/>
          </a:xfrm>
        </p:grpSpPr>
        <p:sp>
          <p:nvSpPr>
            <p:cNvPr id="32" name="Rectangle 31"/>
            <p:cNvSpPr/>
            <p:nvPr/>
          </p:nvSpPr>
          <p:spPr>
            <a:xfrm>
              <a:off x="1784350" y="851271"/>
              <a:ext cx="3428999" cy="307197"/>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TextBox 32"/>
            <p:cNvSpPr txBox="1"/>
            <p:nvPr/>
          </p:nvSpPr>
          <p:spPr>
            <a:xfrm>
              <a:off x="1857375" y="924758"/>
              <a:ext cx="3260725" cy="152400"/>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sp>
          <p:nvSpPr>
            <p:cNvPr id="34" name="Rectangle 33"/>
            <p:cNvSpPr/>
            <p:nvPr/>
          </p:nvSpPr>
          <p:spPr>
            <a:xfrm>
              <a:off x="1793875" y="850006"/>
              <a:ext cx="3419474" cy="3892551"/>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1" name="TextBox 30"/>
          <p:cNvSpPr txBox="1"/>
          <p:nvPr/>
        </p:nvSpPr>
        <p:spPr>
          <a:xfrm>
            <a:off x="5589866" y="1205913"/>
            <a:ext cx="2654354" cy="3286362"/>
          </a:xfrm>
          <a:prstGeom prst="rect">
            <a:avLst/>
          </a:prstGeom>
        </p:spPr>
        <p:txBody>
          <a:bodyPr wrap="square" lIns="0" tIns="0" rIns="0" bIns="0" rtlCol="0">
            <a:spAutoFit/>
          </a:bodyPr>
          <a:lstStyle/>
          <a:p>
            <a:r>
              <a:rPr lang="en-US" sz="1600" b="1" dirty="0">
                <a:solidFill>
                  <a:srgbClr val="003359"/>
                </a:solidFill>
                <a:latin typeface="Arial" pitchFamily="34" charset="0"/>
                <a:ea typeface="Verdana" pitchFamily="34" charset="0"/>
                <a:cs typeface="Arial" pitchFamily="34" charset="0"/>
              </a:rPr>
              <a:t>You are a waiter in a restaurant. </a:t>
            </a:r>
            <a:r>
              <a:rPr lang="en-US" sz="1600" b="1" dirty="0" smtClean="0">
                <a:solidFill>
                  <a:srgbClr val="003359"/>
                </a:solidFill>
                <a:latin typeface="Arial" pitchFamily="34" charset="0"/>
                <a:ea typeface="Verdana" pitchFamily="34" charset="0"/>
                <a:cs typeface="Arial" pitchFamily="34" charset="0"/>
              </a:rPr>
              <a:t>Today</a:t>
            </a:r>
            <a:r>
              <a:rPr lang="en-US" sz="1600" b="1" dirty="0">
                <a:solidFill>
                  <a:srgbClr val="003359"/>
                </a:solidFill>
                <a:latin typeface="Arial" pitchFamily="34" charset="0"/>
                <a:ea typeface="Verdana" pitchFamily="34" charset="0"/>
                <a:cs typeface="Arial" pitchFamily="34" charset="0"/>
              </a:rPr>
              <a:t>, you have:</a:t>
            </a:r>
          </a:p>
          <a:p>
            <a:endParaRPr lang="en-US" sz="1600" b="1" dirty="0">
              <a:solidFill>
                <a:srgbClr val="003359"/>
              </a:solidFill>
              <a:latin typeface="Arial" pitchFamily="34" charset="0"/>
              <a:ea typeface="Verdana" pitchFamily="34" charset="0"/>
              <a:cs typeface="Arial" pitchFamily="34" charset="0"/>
            </a:endParaRPr>
          </a:p>
          <a:p>
            <a:pPr>
              <a:lnSpc>
                <a:spcPct val="130000"/>
              </a:lnSpc>
            </a:pPr>
            <a:r>
              <a:rPr lang="en-US" sz="1600" dirty="0">
                <a:solidFill>
                  <a:srgbClr val="003359"/>
                </a:solidFill>
                <a:latin typeface="Arial" pitchFamily="34" charset="0"/>
                <a:ea typeface="Verdana" pitchFamily="34" charset="0"/>
                <a:cs typeface="Arial" pitchFamily="34" charset="0"/>
              </a:rPr>
              <a:t>Tables for two, three, or four people</a:t>
            </a:r>
          </a:p>
          <a:p>
            <a:pPr>
              <a:lnSpc>
                <a:spcPct val="130000"/>
              </a:lnSpc>
            </a:pPr>
            <a:r>
              <a:rPr lang="en-US" sz="1600" dirty="0">
                <a:solidFill>
                  <a:srgbClr val="003359"/>
                </a:solidFill>
                <a:latin typeface="Arial" pitchFamily="34" charset="0"/>
                <a:ea typeface="Verdana" pitchFamily="34" charset="0"/>
                <a:cs typeface="Arial" pitchFamily="34" charset="0"/>
              </a:rPr>
              <a:t>One sandwich</a:t>
            </a:r>
          </a:p>
          <a:p>
            <a:pPr>
              <a:lnSpc>
                <a:spcPct val="130000"/>
              </a:lnSpc>
            </a:pPr>
            <a:r>
              <a:rPr lang="en-US" sz="1600" dirty="0">
                <a:solidFill>
                  <a:srgbClr val="003359"/>
                </a:solidFill>
                <a:latin typeface="Arial" pitchFamily="34" charset="0"/>
                <a:ea typeface="Verdana" pitchFamily="34" charset="0"/>
                <a:cs typeface="Arial" pitchFamily="34" charset="0"/>
              </a:rPr>
              <a:t>Some bread</a:t>
            </a:r>
          </a:p>
          <a:p>
            <a:pPr>
              <a:lnSpc>
                <a:spcPct val="130000"/>
              </a:lnSpc>
            </a:pPr>
            <a:r>
              <a:rPr lang="en-US" sz="1600" dirty="0">
                <a:solidFill>
                  <a:srgbClr val="003359"/>
                </a:solidFill>
                <a:latin typeface="Arial" pitchFamily="34" charset="0"/>
                <a:ea typeface="Verdana" pitchFamily="34" charset="0"/>
                <a:cs typeface="Arial" pitchFamily="34" charset="0"/>
              </a:rPr>
              <a:t>A vegetable pizza</a:t>
            </a:r>
          </a:p>
          <a:p>
            <a:pPr>
              <a:lnSpc>
                <a:spcPct val="130000"/>
              </a:lnSpc>
            </a:pPr>
            <a:r>
              <a:rPr lang="en-US" sz="1600" dirty="0">
                <a:solidFill>
                  <a:srgbClr val="003359"/>
                </a:solidFill>
                <a:latin typeface="Arial" pitchFamily="34" charset="0"/>
                <a:ea typeface="Verdana" pitchFamily="34" charset="0"/>
                <a:cs typeface="Arial" pitchFamily="34" charset="0"/>
              </a:rPr>
              <a:t>Hot tea</a:t>
            </a:r>
          </a:p>
          <a:p>
            <a:pPr>
              <a:lnSpc>
                <a:spcPct val="130000"/>
              </a:lnSpc>
            </a:pPr>
            <a:r>
              <a:rPr lang="en-US" sz="1600" dirty="0">
                <a:solidFill>
                  <a:srgbClr val="003359"/>
                </a:solidFill>
                <a:latin typeface="Arial" pitchFamily="34" charset="0"/>
                <a:ea typeface="Verdana" pitchFamily="34" charset="0"/>
                <a:cs typeface="Arial" pitchFamily="34" charset="0"/>
              </a:rPr>
              <a:t>Water</a:t>
            </a:r>
          </a:p>
        </p:txBody>
      </p:sp>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547" y="1151644"/>
            <a:ext cx="1993127" cy="1330191"/>
          </a:xfrm>
          <a:prstGeom prst="rect">
            <a:avLst/>
          </a:prstGeom>
        </p:spPr>
      </p:pic>
      <p:grpSp>
        <p:nvGrpSpPr>
          <p:cNvPr id="42" name="Group 41"/>
          <p:cNvGrpSpPr/>
          <p:nvPr/>
        </p:nvGrpSpPr>
        <p:grpSpPr>
          <a:xfrm>
            <a:off x="359547" y="847724"/>
            <a:ext cx="1993128" cy="304800"/>
            <a:chOff x="350511" y="857250"/>
            <a:chExt cx="1294139" cy="304800"/>
          </a:xfrm>
        </p:grpSpPr>
        <p:sp>
          <p:nvSpPr>
            <p:cNvPr id="43" name="Rectangle 42"/>
            <p:cNvSpPr/>
            <p:nvPr/>
          </p:nvSpPr>
          <p:spPr>
            <a:xfrm>
              <a:off x="350511" y="857250"/>
              <a:ext cx="129413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TextBox 43"/>
            <p:cNvSpPr txBox="1"/>
            <p:nvPr/>
          </p:nvSpPr>
          <p:spPr>
            <a:xfrm>
              <a:off x="431800" y="934320"/>
              <a:ext cx="1133475" cy="152400"/>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Scenario</a:t>
              </a:r>
              <a:endParaRPr lang="en-US" sz="1600" b="1" i="0" dirty="0">
                <a:solidFill>
                  <a:srgbClr val="003359"/>
                </a:solidFill>
                <a:latin typeface="Arial" pitchFamily="34" charset="0"/>
                <a:cs typeface="Arial" pitchFamily="34" charset="0"/>
              </a:endParaRPr>
            </a:p>
          </p:txBody>
        </p:sp>
      </p:grpSp>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1" name="Rectangle 4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764628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8773" y="1152917"/>
            <a:ext cx="1993902" cy="1316690"/>
          </a:xfrm>
          <a:prstGeom prst="rect">
            <a:avLst/>
          </a:prstGeom>
        </p:spPr>
      </p:pic>
      <p:sp>
        <p:nvSpPr>
          <p:cNvPr id="41" name="TextBox 40"/>
          <p:cNvSpPr txBox="1"/>
          <p:nvPr/>
        </p:nvSpPr>
        <p:spPr>
          <a:xfrm>
            <a:off x="2579833" y="1206000"/>
            <a:ext cx="2652933" cy="2659190"/>
          </a:xfrm>
          <a:prstGeom prst="rect">
            <a:avLst/>
          </a:prstGeom>
        </p:spPr>
        <p:txBody>
          <a:bodyPr wrap="square" lIns="0" tIns="0" rIns="0" bIns="0" rtlCol="0">
            <a:spAutoFit/>
          </a:bodyPr>
          <a:lstStyle/>
          <a:p>
            <a:r>
              <a:rPr lang="en-US" sz="1600" b="1" dirty="0">
                <a:solidFill>
                  <a:srgbClr val="003359"/>
                </a:solidFill>
                <a:latin typeface="Arial" pitchFamily="34" charset="0"/>
                <a:ea typeface="Verdana" pitchFamily="34" charset="0"/>
                <a:cs typeface="Arial" pitchFamily="34" charset="0"/>
              </a:rPr>
              <a:t>You are a customer in a restaurant. Ask for:</a:t>
            </a:r>
          </a:p>
          <a:p>
            <a:endParaRPr lang="en-US" sz="1600" b="1" dirty="0">
              <a:solidFill>
                <a:srgbClr val="003359"/>
              </a:solidFill>
              <a:latin typeface="Arial" pitchFamily="34" charset="0"/>
              <a:ea typeface="Verdana" pitchFamily="34" charset="0"/>
              <a:cs typeface="Arial" pitchFamily="34" charset="0"/>
            </a:endParaRPr>
          </a:p>
          <a:p>
            <a:pPr>
              <a:lnSpc>
                <a:spcPct val="130000"/>
              </a:lnSpc>
            </a:pPr>
            <a:r>
              <a:rPr lang="en-US" sz="1600" dirty="0">
                <a:solidFill>
                  <a:srgbClr val="003359"/>
                </a:solidFill>
                <a:latin typeface="Arial" pitchFamily="34" charset="0"/>
                <a:ea typeface="Verdana" pitchFamily="34" charset="0"/>
                <a:cs typeface="Arial" pitchFamily="34" charset="0"/>
              </a:rPr>
              <a:t>A table for three</a:t>
            </a:r>
          </a:p>
          <a:p>
            <a:pPr>
              <a:lnSpc>
                <a:spcPct val="130000"/>
              </a:lnSpc>
            </a:pPr>
            <a:r>
              <a:rPr lang="en-US" sz="1600" dirty="0">
                <a:solidFill>
                  <a:srgbClr val="003359"/>
                </a:solidFill>
                <a:latin typeface="Arial" pitchFamily="34" charset="0"/>
                <a:ea typeface="Verdana" pitchFamily="34" charset="0"/>
                <a:cs typeface="Arial" pitchFamily="34" charset="0"/>
              </a:rPr>
              <a:t>Three sandwiches</a:t>
            </a:r>
          </a:p>
          <a:p>
            <a:pPr>
              <a:lnSpc>
                <a:spcPct val="130000"/>
              </a:lnSpc>
            </a:pPr>
            <a:r>
              <a:rPr lang="en-US" sz="1600" dirty="0">
                <a:solidFill>
                  <a:srgbClr val="003359"/>
                </a:solidFill>
                <a:latin typeface="Arial" pitchFamily="34" charset="0"/>
                <a:ea typeface="Verdana" pitchFamily="34" charset="0"/>
                <a:cs typeface="Arial" pitchFamily="34" charset="0"/>
              </a:rPr>
              <a:t>Some bread</a:t>
            </a:r>
          </a:p>
          <a:p>
            <a:pPr>
              <a:lnSpc>
                <a:spcPct val="130000"/>
              </a:lnSpc>
            </a:pPr>
            <a:r>
              <a:rPr lang="en-US" sz="1600" dirty="0">
                <a:solidFill>
                  <a:srgbClr val="003359"/>
                </a:solidFill>
                <a:latin typeface="Arial" pitchFamily="34" charset="0"/>
                <a:ea typeface="Verdana" pitchFamily="34" charset="0"/>
                <a:cs typeface="Arial" pitchFamily="34" charset="0"/>
              </a:rPr>
              <a:t>A vegetable pizza</a:t>
            </a:r>
          </a:p>
          <a:p>
            <a:pPr>
              <a:lnSpc>
                <a:spcPct val="130000"/>
              </a:lnSpc>
            </a:pPr>
            <a:r>
              <a:rPr lang="en-US" sz="1600" dirty="0">
                <a:solidFill>
                  <a:srgbClr val="003359"/>
                </a:solidFill>
                <a:latin typeface="Arial" pitchFamily="34" charset="0"/>
                <a:ea typeface="Verdana" pitchFamily="34" charset="0"/>
                <a:cs typeface="Arial" pitchFamily="34" charset="0"/>
              </a:rPr>
              <a:t>Two cups of tea</a:t>
            </a:r>
          </a:p>
          <a:p>
            <a:pPr>
              <a:lnSpc>
                <a:spcPct val="130000"/>
              </a:lnSpc>
            </a:pPr>
            <a:r>
              <a:rPr lang="en-US" sz="1600" dirty="0">
                <a:solidFill>
                  <a:srgbClr val="003359"/>
                </a:solidFill>
                <a:latin typeface="Arial" pitchFamily="34" charset="0"/>
                <a:ea typeface="Verdana" pitchFamily="34" charset="0"/>
                <a:cs typeface="Arial" pitchFamily="34" charset="0"/>
              </a:rPr>
              <a:t>A glass of juice</a:t>
            </a:r>
          </a:p>
        </p:txBody>
      </p:sp>
      <p:sp>
        <p:nvSpPr>
          <p:cNvPr id="50" name="TextBox 49"/>
          <p:cNvSpPr txBox="1"/>
          <p:nvPr/>
        </p:nvSpPr>
        <p:spPr>
          <a:xfrm>
            <a:off x="5588596" y="1206000"/>
            <a:ext cx="2654354" cy="2879506"/>
          </a:xfrm>
          <a:prstGeom prst="rect">
            <a:avLst/>
          </a:prstGeom>
        </p:spPr>
        <p:txBody>
          <a:bodyPr wrap="square" lIns="0" tIns="0" rIns="0" bIns="0" rtlCol="0">
            <a:spAutoFit/>
          </a:bodyPr>
          <a:lstStyle/>
          <a:p>
            <a:r>
              <a:rPr lang="en-US" sz="1600" b="1" dirty="0">
                <a:solidFill>
                  <a:srgbClr val="003359"/>
                </a:solidFill>
                <a:latin typeface="Arial" pitchFamily="34" charset="0"/>
                <a:ea typeface="Verdana" pitchFamily="34" charset="0"/>
                <a:cs typeface="Arial" pitchFamily="34" charset="0"/>
              </a:rPr>
              <a:t>You are a waiter in a restaurant. </a:t>
            </a:r>
            <a:r>
              <a:rPr lang="en-US" sz="1600" b="1" dirty="0" smtClean="0">
                <a:solidFill>
                  <a:srgbClr val="003359"/>
                </a:solidFill>
                <a:latin typeface="Arial" pitchFamily="34" charset="0"/>
                <a:ea typeface="Verdana" pitchFamily="34" charset="0"/>
                <a:cs typeface="Arial" pitchFamily="34" charset="0"/>
              </a:rPr>
              <a:t>Today</a:t>
            </a:r>
            <a:r>
              <a:rPr lang="en-US" sz="1600" b="1" dirty="0">
                <a:solidFill>
                  <a:srgbClr val="003359"/>
                </a:solidFill>
                <a:latin typeface="Arial" pitchFamily="34" charset="0"/>
                <a:ea typeface="Verdana" pitchFamily="34" charset="0"/>
                <a:cs typeface="Arial" pitchFamily="34" charset="0"/>
              </a:rPr>
              <a:t>, you have:</a:t>
            </a:r>
          </a:p>
          <a:p>
            <a:endParaRPr lang="en-US" sz="1600" b="1" dirty="0">
              <a:solidFill>
                <a:srgbClr val="003359"/>
              </a:solidFill>
              <a:latin typeface="Arial" pitchFamily="34" charset="0"/>
              <a:ea typeface="Verdana" pitchFamily="34" charset="0"/>
              <a:cs typeface="Arial" pitchFamily="34" charset="0"/>
            </a:endParaRPr>
          </a:p>
          <a:p>
            <a:pPr>
              <a:lnSpc>
                <a:spcPct val="130000"/>
              </a:lnSpc>
            </a:pPr>
            <a:r>
              <a:rPr lang="en-US" sz="1600" dirty="0">
                <a:solidFill>
                  <a:srgbClr val="003359"/>
                </a:solidFill>
                <a:latin typeface="Arial" pitchFamily="34" charset="0"/>
                <a:ea typeface="Verdana" pitchFamily="34" charset="0"/>
                <a:cs typeface="Arial" pitchFamily="34" charset="0"/>
              </a:rPr>
              <a:t>Tables for two or four people</a:t>
            </a:r>
          </a:p>
          <a:p>
            <a:pPr>
              <a:lnSpc>
                <a:spcPct val="130000"/>
              </a:lnSpc>
            </a:pPr>
            <a:r>
              <a:rPr lang="en-US" sz="1600" dirty="0">
                <a:solidFill>
                  <a:srgbClr val="003359"/>
                </a:solidFill>
                <a:latin typeface="Arial" pitchFamily="34" charset="0"/>
                <a:ea typeface="Verdana" pitchFamily="34" charset="0"/>
                <a:cs typeface="Arial" pitchFamily="34" charset="0"/>
              </a:rPr>
              <a:t>One sandwich</a:t>
            </a:r>
          </a:p>
          <a:p>
            <a:pPr>
              <a:lnSpc>
                <a:spcPct val="130000"/>
              </a:lnSpc>
            </a:pPr>
            <a:r>
              <a:rPr lang="en-US" sz="1600" dirty="0">
                <a:solidFill>
                  <a:srgbClr val="003359"/>
                </a:solidFill>
                <a:latin typeface="Arial" pitchFamily="34" charset="0"/>
                <a:ea typeface="Verdana" pitchFamily="34" charset="0"/>
                <a:cs typeface="Arial" pitchFamily="34" charset="0"/>
              </a:rPr>
              <a:t>Some bread</a:t>
            </a:r>
          </a:p>
          <a:p>
            <a:pPr>
              <a:lnSpc>
                <a:spcPct val="130000"/>
              </a:lnSpc>
            </a:pPr>
            <a:r>
              <a:rPr lang="en-US" sz="1600" dirty="0">
                <a:solidFill>
                  <a:srgbClr val="003359"/>
                </a:solidFill>
                <a:latin typeface="Arial" pitchFamily="34" charset="0"/>
                <a:ea typeface="Verdana" pitchFamily="34" charset="0"/>
                <a:cs typeface="Arial" pitchFamily="34" charset="0"/>
              </a:rPr>
              <a:t>A cheese pizza</a:t>
            </a:r>
          </a:p>
          <a:p>
            <a:pPr>
              <a:lnSpc>
                <a:spcPct val="130000"/>
              </a:lnSpc>
            </a:pPr>
            <a:r>
              <a:rPr lang="en-US" sz="1600" dirty="0">
                <a:solidFill>
                  <a:srgbClr val="003359"/>
                </a:solidFill>
                <a:latin typeface="Arial" pitchFamily="34" charset="0"/>
                <a:ea typeface="Verdana" pitchFamily="34" charset="0"/>
                <a:cs typeface="Arial" pitchFamily="34" charset="0"/>
              </a:rPr>
              <a:t>Hot coffee</a:t>
            </a:r>
          </a:p>
          <a:p>
            <a:pPr>
              <a:lnSpc>
                <a:spcPct val="130000"/>
              </a:lnSpc>
            </a:pPr>
            <a:r>
              <a:rPr lang="en-US" sz="1600" dirty="0">
                <a:solidFill>
                  <a:srgbClr val="003359"/>
                </a:solidFill>
                <a:latin typeface="Arial" pitchFamily="34" charset="0"/>
                <a:ea typeface="Verdana" pitchFamily="34" charset="0"/>
                <a:cs typeface="Arial" pitchFamily="34" charset="0"/>
              </a:rPr>
              <a:t>Juice</a:t>
            </a:r>
          </a:p>
        </p:txBody>
      </p:sp>
      <p:grpSp>
        <p:nvGrpSpPr>
          <p:cNvPr id="60" name="Group 59"/>
          <p:cNvGrpSpPr/>
          <p:nvPr/>
        </p:nvGrpSpPr>
        <p:grpSpPr>
          <a:xfrm>
            <a:off x="0" y="446088"/>
            <a:ext cx="9144000" cy="72000"/>
            <a:chOff x="0" y="446088"/>
            <a:chExt cx="9144000" cy="72000"/>
          </a:xfrm>
        </p:grpSpPr>
        <p:sp>
          <p:nvSpPr>
            <p:cNvPr id="61" name="Rectangle 60"/>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2" name="Rectangle 61"/>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7" name="Rectangle 26"/>
          <p:cNvSpPr/>
          <p:nvPr/>
        </p:nvSpPr>
        <p:spPr>
          <a:xfrm>
            <a:off x="2485272" y="859724"/>
            <a:ext cx="2836800" cy="305999"/>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8" name="TextBox 27"/>
          <p:cNvSpPr txBox="1"/>
          <p:nvPr/>
        </p:nvSpPr>
        <p:spPr>
          <a:xfrm>
            <a:off x="2545685" y="908692"/>
            <a:ext cx="2697587" cy="211419"/>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C</a:t>
            </a:r>
            <a:endParaRPr lang="en-US" sz="1600" b="1" i="0" dirty="0">
              <a:solidFill>
                <a:srgbClr val="003359"/>
              </a:solidFill>
              <a:latin typeface="Arial" pitchFamily="34" charset="0"/>
              <a:cs typeface="Arial" pitchFamily="34" charset="0"/>
            </a:endParaRPr>
          </a:p>
        </p:txBody>
      </p:sp>
      <p:sp>
        <p:nvSpPr>
          <p:cNvPr id="29" name="Rectangle 28"/>
          <p:cNvSpPr/>
          <p:nvPr/>
        </p:nvSpPr>
        <p:spPr>
          <a:xfrm>
            <a:off x="2493152" y="860653"/>
            <a:ext cx="2821041" cy="385007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0" name="Rectangle 29"/>
          <p:cNvSpPr/>
          <p:nvPr/>
        </p:nvSpPr>
        <p:spPr>
          <a:xfrm>
            <a:off x="5462549" y="850977"/>
            <a:ext cx="2838319" cy="306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TextBox 30"/>
          <p:cNvSpPr txBox="1"/>
          <p:nvPr/>
        </p:nvSpPr>
        <p:spPr>
          <a:xfrm>
            <a:off x="5522995" y="924178"/>
            <a:ext cx="2699032" cy="151806"/>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D</a:t>
            </a:r>
            <a:endParaRPr lang="en-US" sz="1600" b="1" i="0" dirty="0">
              <a:solidFill>
                <a:srgbClr val="003359"/>
              </a:solidFill>
              <a:latin typeface="Arial" pitchFamily="34" charset="0"/>
              <a:cs typeface="Arial" pitchFamily="34" charset="0"/>
            </a:endParaRPr>
          </a:p>
        </p:txBody>
      </p:sp>
      <p:sp>
        <p:nvSpPr>
          <p:cNvPr id="32" name="Rectangle 31"/>
          <p:cNvSpPr/>
          <p:nvPr/>
        </p:nvSpPr>
        <p:spPr>
          <a:xfrm>
            <a:off x="5470433" y="849717"/>
            <a:ext cx="2830435" cy="3877384"/>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33" name="Group 32"/>
          <p:cNvGrpSpPr/>
          <p:nvPr/>
        </p:nvGrpSpPr>
        <p:grpSpPr>
          <a:xfrm>
            <a:off x="359547" y="847724"/>
            <a:ext cx="1993128" cy="304800"/>
            <a:chOff x="350511" y="857250"/>
            <a:chExt cx="1294139" cy="304800"/>
          </a:xfrm>
        </p:grpSpPr>
        <p:sp>
          <p:nvSpPr>
            <p:cNvPr id="34" name="Rectangle 33"/>
            <p:cNvSpPr/>
            <p:nvPr/>
          </p:nvSpPr>
          <p:spPr>
            <a:xfrm>
              <a:off x="350511" y="857250"/>
              <a:ext cx="129413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TextBox 36"/>
            <p:cNvSpPr txBox="1"/>
            <p:nvPr/>
          </p:nvSpPr>
          <p:spPr>
            <a:xfrm>
              <a:off x="431800" y="934320"/>
              <a:ext cx="1133475" cy="152400"/>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Scenario</a:t>
              </a:r>
              <a:endParaRPr lang="en-US" sz="1600" b="1" i="0" dirty="0">
                <a:solidFill>
                  <a:srgbClr val="003359"/>
                </a:solidFill>
                <a:latin typeface="Arial" pitchFamily="34" charset="0"/>
                <a:cs typeface="Arial" pitchFamily="34" charset="0"/>
              </a:endParaRPr>
            </a:p>
          </p:txBody>
        </p:sp>
      </p:grpSp>
    </p:spTree>
    <p:extLst>
      <p:ext uri="{BB962C8B-B14F-4D97-AF65-F5344CB8AC3E}">
        <p14:creationId xmlns:p14="http://schemas.microsoft.com/office/powerpoint/2010/main" val="18942022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56373" y="857250"/>
            <a:ext cx="5831253" cy="3927475"/>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4.1: Practice</a:t>
            </a:r>
            <a:endParaRPr lang="en-US" sz="1600" b="0" i="0" dirty="0">
              <a:solidFill>
                <a:srgbClr val="FFFFFF"/>
              </a:solidFill>
              <a:latin typeface="Arial" pitchFamily="34" charset="0"/>
              <a:cs typeface="Arial" pitchFamily="34" charset="0"/>
            </a:endParaRPr>
          </a:p>
        </p:txBody>
      </p:sp>
      <p:grpSp>
        <p:nvGrpSpPr>
          <p:cNvPr id="35" name="Group 34"/>
          <p:cNvGrpSpPr/>
          <p:nvPr/>
        </p:nvGrpSpPr>
        <p:grpSpPr>
          <a:xfrm>
            <a:off x="4485322" y="964175"/>
            <a:ext cx="2199009" cy="648000"/>
            <a:chOff x="2929731" y="2838448"/>
            <a:chExt cx="2199009" cy="648000"/>
          </a:xfrm>
        </p:grpSpPr>
        <p:sp>
          <p:nvSpPr>
            <p:cNvPr id="37" name="TextBox 36"/>
            <p:cNvSpPr txBox="1"/>
            <p:nvPr/>
          </p:nvSpPr>
          <p:spPr>
            <a:xfrm flipH="1">
              <a:off x="3155940" y="2838448"/>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8" name="Right Triangle 37"/>
            <p:cNvSpPr/>
            <p:nvPr/>
          </p:nvSpPr>
          <p:spPr>
            <a:xfrm rot="10800000" flipV="1">
              <a:off x="2929731" y="3271804"/>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9" name="Group 38"/>
          <p:cNvGrpSpPr/>
          <p:nvPr/>
        </p:nvGrpSpPr>
        <p:grpSpPr>
          <a:xfrm>
            <a:off x="6057900" y="3818661"/>
            <a:ext cx="1972800" cy="864464"/>
            <a:chOff x="2357440" y="2101286"/>
            <a:chExt cx="1972800" cy="864464"/>
          </a:xfrm>
        </p:grpSpPr>
        <p:sp>
          <p:nvSpPr>
            <p:cNvPr id="40" name="TextBox 39"/>
            <p:cNvSpPr txBox="1"/>
            <p:nvPr/>
          </p:nvSpPr>
          <p:spPr>
            <a:xfrm>
              <a:off x="2357440" y="23177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1" name="Right Triangle 40"/>
            <p:cNvSpPr/>
            <p:nvPr/>
          </p:nvSpPr>
          <p:spPr>
            <a:xfrm rot="5400000" flipH="1">
              <a:off x="3475040" y="210128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5" name="Group 14"/>
          <p:cNvGrpSpPr/>
          <p:nvPr/>
        </p:nvGrpSpPr>
        <p:grpSpPr>
          <a:xfrm>
            <a:off x="0" y="446088"/>
            <a:ext cx="9144000" cy="72000"/>
            <a:chOff x="0" y="446088"/>
            <a:chExt cx="9144000" cy="72000"/>
          </a:xfrm>
        </p:grpSpPr>
        <p:sp>
          <p:nvSpPr>
            <p:cNvPr id="17" name="Rectangle 1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Rectangle 1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52786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4.1: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311068062"/>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dirty="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grpSp>
        <p:nvGrpSpPr>
          <p:cNvPr id="76" name="Group 75"/>
          <p:cNvGrpSpPr/>
          <p:nvPr/>
        </p:nvGrpSpPr>
        <p:grpSpPr>
          <a:xfrm>
            <a:off x="0" y="446088"/>
            <a:ext cx="9144000" cy="72000"/>
            <a:chOff x="0" y="446088"/>
            <a:chExt cx="9144000" cy="72000"/>
          </a:xfrm>
        </p:grpSpPr>
        <p:sp>
          <p:nvSpPr>
            <p:cNvPr id="77" name="Rectangle 7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152618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87421" y="850900"/>
            <a:ext cx="5565879" cy="3933825"/>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smtClean="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smtClean="0">
                <a:solidFill>
                  <a:srgbClr val="FFFFFF"/>
                </a:solidFill>
                <a:latin typeface="Arial" pitchFamily="34" charset="0"/>
                <a:cs typeface="Arial" pitchFamily="34" charset="0"/>
              </a:rPr>
              <a:t>Activity 4.2: Context Creation</a:t>
            </a:r>
            <a:endParaRPr lang="en-US" sz="1600" b="0" i="0" dirty="0">
              <a:solidFill>
                <a:srgbClr val="FFFFFF"/>
              </a:solidFill>
              <a:latin typeface="Arial" pitchFamily="34" charset="0"/>
              <a:cs typeface="Arial" pitchFamily="34" charset="0"/>
            </a:endParaRPr>
          </a:p>
        </p:txBody>
      </p:sp>
      <p:grpSp>
        <p:nvGrpSpPr>
          <p:cNvPr id="17" name="Group 16"/>
          <p:cNvGrpSpPr/>
          <p:nvPr/>
        </p:nvGrpSpPr>
        <p:grpSpPr>
          <a:xfrm>
            <a:off x="5297306" y="918958"/>
            <a:ext cx="1972800" cy="869025"/>
            <a:chOff x="1196978" y="2292350"/>
            <a:chExt cx="1972800" cy="869025"/>
          </a:xfrm>
        </p:grpSpPr>
        <p:sp>
          <p:nvSpPr>
            <p:cNvPr id="19" name="Right Triangle 18"/>
            <p:cNvSpPr/>
            <p:nvPr/>
          </p:nvSpPr>
          <p:spPr>
            <a:xfrm rot="16200000" flipH="1" flipV="1">
              <a:off x="1689294" y="301532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8" name="TextBox 17"/>
            <p:cNvSpPr txBox="1"/>
            <p:nvPr/>
          </p:nvSpPr>
          <p:spPr>
            <a:xfrm>
              <a:off x="1196978"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Go </a:t>
              </a:r>
              <a:r>
                <a:rPr lang="en-US" sz="1600" dirty="0" smtClean="0">
                  <a:latin typeface="Arial" pitchFamily="34" charset="0"/>
                  <a:cs typeface="Arial" pitchFamily="34" charset="0"/>
                </a:rPr>
                <a:t>to </a:t>
              </a:r>
              <a:r>
                <a:rPr lang="en-US" sz="1600" u="dotted" dirty="0" smtClean="0">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p>
          </p:txBody>
        </p:sp>
      </p:grpSp>
      <p:sp>
        <p:nvSpPr>
          <p:cNvPr id="20" name="TextBox 19"/>
          <p:cNvSpPr txBox="1"/>
          <p:nvPr/>
        </p:nvSpPr>
        <p:spPr>
          <a:xfrm>
            <a:off x="5965493" y="1077942"/>
            <a:ext cx="1147701" cy="338554"/>
          </a:xfrm>
          <a:prstGeom prst="rect">
            <a:avLst/>
          </a:prstGeom>
          <a:noFill/>
        </p:spPr>
        <p:txBody>
          <a:bodyPr wrap="square" rtlCol="0">
            <a:spAutoFit/>
          </a:bodyPr>
          <a:lstStyle/>
          <a:p>
            <a:r>
              <a:rPr lang="en-US" sz="1600" dirty="0" smtClean="0">
                <a:solidFill>
                  <a:srgbClr val="003359"/>
                </a:solidFill>
                <a:latin typeface="Arial" pitchFamily="34" charset="0"/>
                <a:cs typeface="Arial" pitchFamily="34" charset="0"/>
              </a:rPr>
              <a:t>the market</a:t>
            </a:r>
            <a:endParaRPr lang="en-US" sz="1600" dirty="0">
              <a:solidFill>
                <a:srgbClr val="003359"/>
              </a:solidFill>
              <a:latin typeface="Arial" pitchFamily="34" charset="0"/>
              <a:cs typeface="Arial" pitchFamily="34" charset="0"/>
            </a:endParaRPr>
          </a:p>
        </p:txBody>
      </p:sp>
      <p:grpSp>
        <p:nvGrpSpPr>
          <p:cNvPr id="21" name="Group 20"/>
          <p:cNvGrpSpPr/>
          <p:nvPr/>
        </p:nvGrpSpPr>
        <p:grpSpPr>
          <a:xfrm flipH="1">
            <a:off x="440041" y="3833021"/>
            <a:ext cx="5421600" cy="875013"/>
            <a:chOff x="1331320" y="3844924"/>
            <a:chExt cx="5421600" cy="875013"/>
          </a:xfrm>
        </p:grpSpPr>
        <p:sp>
          <p:nvSpPr>
            <p:cNvPr id="22" name="TextBox 21"/>
            <p:cNvSpPr txBox="1"/>
            <p:nvPr/>
          </p:nvSpPr>
          <p:spPr>
            <a:xfrm flipH="1">
              <a:off x="1331320" y="4071937"/>
              <a:ext cx="54216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Eating in a restaurant is expensive. Let’s cook something. But, there’s a problem: </a:t>
              </a:r>
              <a:r>
                <a:rPr lang="en-US" sz="1600" dirty="0" smtClean="0">
                  <a:latin typeface="Arial" pitchFamily="34" charset="0"/>
                  <a:cs typeface="Arial" pitchFamily="34" charset="0"/>
                </a:rPr>
                <a:t>We </a:t>
              </a:r>
              <a:r>
                <a:rPr lang="en-US" sz="1600" dirty="0">
                  <a:latin typeface="Arial" pitchFamily="34" charset="0"/>
                  <a:cs typeface="Arial" pitchFamily="34" charset="0"/>
                </a:rPr>
                <a:t>have no food! What do we do?</a:t>
              </a:r>
              <a:endParaRPr lang="en-US" sz="1600" dirty="0">
                <a:solidFill>
                  <a:srgbClr val="003359"/>
                </a:solidFill>
                <a:latin typeface="Arial" pitchFamily="34" charset="0"/>
                <a:cs typeface="Arial" pitchFamily="34" charset="0"/>
              </a:endParaRPr>
            </a:p>
          </p:txBody>
        </p:sp>
        <p:sp>
          <p:nvSpPr>
            <p:cNvPr id="23" name="Right Triangle 22"/>
            <p:cNvSpPr/>
            <p:nvPr/>
          </p:nvSpPr>
          <p:spPr>
            <a:xfrm>
              <a:off x="4562402" y="3844924"/>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62364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381503" y="847723"/>
            <a:ext cx="2715216" cy="3888000"/>
            <a:chOff x="1776825" y="857250"/>
            <a:chExt cx="3444049" cy="3911600"/>
          </a:xfrm>
        </p:grpSpPr>
        <p:sp>
          <p:nvSpPr>
            <p:cNvPr id="18" name="Rectangle 17"/>
            <p:cNvSpPr/>
            <p:nvPr/>
          </p:nvSpPr>
          <p:spPr>
            <a:xfrm>
              <a:off x="1784350" y="857250"/>
              <a:ext cx="3428999" cy="307857"/>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849695" y="934320"/>
              <a:ext cx="3260725" cy="152400"/>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A</a:t>
              </a:r>
              <a:endParaRPr lang="en-US" sz="1600" b="1" i="0" dirty="0">
                <a:solidFill>
                  <a:srgbClr val="003359"/>
                </a:solidFill>
                <a:latin typeface="Arial" pitchFamily="34" charset="0"/>
                <a:cs typeface="Arial" pitchFamily="34" charset="0"/>
              </a:endParaRPr>
            </a:p>
          </p:txBody>
        </p:sp>
        <p:sp>
          <p:nvSpPr>
            <p:cNvPr id="20" name="Rectangle 19"/>
            <p:cNvSpPr/>
            <p:nvPr/>
          </p:nvSpPr>
          <p:spPr>
            <a:xfrm>
              <a:off x="1776825" y="876300"/>
              <a:ext cx="3444049"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p:cNvSpPr txBox="1"/>
          <p:nvPr/>
        </p:nvSpPr>
        <p:spPr>
          <a:xfrm>
            <a:off x="1531196" y="1217279"/>
            <a:ext cx="1666622" cy="3231654"/>
          </a:xfrm>
          <a:prstGeom prst="rect">
            <a:avLst/>
          </a:prstGeom>
        </p:spPr>
        <p:txBody>
          <a:bodyPr wrap="square" lIns="0" tIns="0" rIns="0" bIns="0" rtlCol="0">
            <a:spAutoFit/>
          </a:bodyPr>
          <a:lstStyle/>
          <a:p>
            <a:pPr>
              <a:spcAft>
                <a:spcPts val="600"/>
              </a:spcAft>
            </a:pPr>
            <a:r>
              <a:rPr lang="en-US" altLang="zh-CN" sz="1600" dirty="0">
                <a:latin typeface="Arial" charset="0"/>
                <a:ea typeface="Arial" charset="0"/>
                <a:cs typeface="Arial" charset="0"/>
              </a:rPr>
              <a:t>Shopping List:</a:t>
            </a:r>
          </a:p>
          <a:p>
            <a:pPr marL="285750" indent="-285750">
              <a:spcBef>
                <a:spcPts val="600"/>
              </a:spcBef>
              <a:buFont typeface="Arial"/>
              <a:buChar char="•"/>
            </a:pPr>
            <a:r>
              <a:rPr lang="en-US" sz="1600" dirty="0">
                <a:latin typeface="Arial" charset="0"/>
                <a:ea typeface="Arial" charset="0"/>
                <a:cs typeface="Arial" charset="0"/>
              </a:rPr>
              <a:t>Coffee</a:t>
            </a:r>
          </a:p>
          <a:p>
            <a:pPr marL="285750" indent="-285750">
              <a:spcBef>
                <a:spcPts val="600"/>
              </a:spcBef>
              <a:buFont typeface="Arial"/>
              <a:buChar char="•"/>
            </a:pPr>
            <a:r>
              <a:rPr lang="en-US" sz="1600" dirty="0">
                <a:latin typeface="Arial" charset="0"/>
                <a:ea typeface="Arial" charset="0"/>
                <a:cs typeface="Arial" charset="0"/>
              </a:rPr>
              <a:t>Orange juice</a:t>
            </a:r>
          </a:p>
          <a:p>
            <a:pPr marL="285750" indent="-285750">
              <a:spcBef>
                <a:spcPts val="600"/>
              </a:spcBef>
              <a:buFont typeface="Arial"/>
              <a:buChar char="•"/>
            </a:pPr>
            <a:r>
              <a:rPr lang="en-US" sz="1600" dirty="0">
                <a:latin typeface="Arial" charset="0"/>
                <a:ea typeface="Arial" charset="0"/>
                <a:cs typeface="Arial" charset="0"/>
              </a:rPr>
              <a:t>Bread</a:t>
            </a:r>
          </a:p>
          <a:p>
            <a:pPr marL="285750" indent="-285750">
              <a:spcBef>
                <a:spcPts val="600"/>
              </a:spcBef>
              <a:buFont typeface="Arial"/>
              <a:buChar char="•"/>
            </a:pPr>
            <a:r>
              <a:rPr lang="en-US" sz="1600" dirty="0">
                <a:latin typeface="Arial" charset="0"/>
                <a:ea typeface="Arial" charset="0"/>
                <a:cs typeface="Arial" charset="0"/>
              </a:rPr>
              <a:t>Four apples</a:t>
            </a:r>
          </a:p>
          <a:p>
            <a:pPr marL="285750" indent="-285750">
              <a:spcBef>
                <a:spcPts val="600"/>
              </a:spcBef>
              <a:buFont typeface="Arial"/>
              <a:buChar char="•"/>
            </a:pPr>
            <a:r>
              <a:rPr lang="en-US" sz="1600" dirty="0">
                <a:latin typeface="Arial" charset="0"/>
                <a:ea typeface="Arial" charset="0"/>
                <a:cs typeface="Arial" charset="0"/>
              </a:rPr>
              <a:t>Pasta</a:t>
            </a:r>
          </a:p>
          <a:p>
            <a:pPr marL="285750" indent="-285750">
              <a:spcBef>
                <a:spcPts val="600"/>
              </a:spcBef>
              <a:buFont typeface="Arial"/>
              <a:buChar char="•"/>
            </a:pPr>
            <a:r>
              <a:rPr lang="en-US" sz="1600" dirty="0">
                <a:latin typeface="Arial" charset="0"/>
                <a:ea typeface="Arial" charset="0"/>
                <a:cs typeface="Arial" charset="0"/>
              </a:rPr>
              <a:t>Eight bananas</a:t>
            </a:r>
          </a:p>
          <a:p>
            <a:pPr marL="285750" indent="-285750">
              <a:spcBef>
                <a:spcPts val="600"/>
              </a:spcBef>
              <a:buFont typeface="Arial"/>
              <a:buChar char="•"/>
            </a:pPr>
            <a:r>
              <a:rPr lang="en-US" sz="1600" dirty="0">
                <a:latin typeface="Arial" charset="0"/>
                <a:ea typeface="Arial" charset="0"/>
                <a:cs typeface="Arial" charset="0"/>
              </a:rPr>
              <a:t>Cheese</a:t>
            </a:r>
          </a:p>
          <a:p>
            <a:pPr marL="285750" indent="-285750">
              <a:spcBef>
                <a:spcPts val="600"/>
              </a:spcBef>
              <a:buFont typeface="Arial"/>
              <a:buChar char="•"/>
            </a:pPr>
            <a:r>
              <a:rPr lang="en-US" sz="1600" dirty="0">
                <a:latin typeface="Arial" charset="0"/>
                <a:ea typeface="Arial" charset="0"/>
                <a:cs typeface="Arial" charset="0"/>
              </a:rPr>
              <a:t>Ten eggs</a:t>
            </a:r>
          </a:p>
          <a:p>
            <a:pPr marL="285750" indent="-285750">
              <a:spcBef>
                <a:spcPts val="600"/>
              </a:spcBef>
              <a:buFont typeface="Arial"/>
              <a:buChar char="•"/>
            </a:pPr>
            <a:r>
              <a:rPr lang="en-US" sz="1600" dirty="0" smtClean="0">
                <a:latin typeface="Arial" charset="0"/>
                <a:ea typeface="Arial" charset="0"/>
                <a:cs typeface="Arial" charset="0"/>
              </a:rPr>
              <a:t>Milk</a:t>
            </a:r>
            <a:endParaRPr lang="en-US" sz="1600" dirty="0">
              <a:latin typeface="Arial" charset="0"/>
              <a:ea typeface="Arial" charset="0"/>
              <a:cs typeface="Arial" charset="0"/>
            </a:endParaRPr>
          </a:p>
        </p:txBody>
      </p:sp>
      <p:grpSp>
        <p:nvGrpSpPr>
          <p:cNvPr id="30" name="Group 29"/>
          <p:cNvGrpSpPr/>
          <p:nvPr/>
        </p:nvGrpSpPr>
        <p:grpSpPr>
          <a:xfrm>
            <a:off x="4232159" y="866658"/>
            <a:ext cx="3730403" cy="3887439"/>
            <a:chOff x="1761470" y="857249"/>
            <a:chExt cx="3444201" cy="3911601"/>
          </a:xfrm>
        </p:grpSpPr>
        <p:sp>
          <p:nvSpPr>
            <p:cNvPr id="32" name="Rectangle 31"/>
            <p:cNvSpPr/>
            <p:nvPr/>
          </p:nvSpPr>
          <p:spPr>
            <a:xfrm>
              <a:off x="1776672" y="857249"/>
              <a:ext cx="3428999" cy="307902"/>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TextBox 32"/>
            <p:cNvSpPr txBox="1"/>
            <p:nvPr/>
          </p:nvSpPr>
          <p:spPr>
            <a:xfrm>
              <a:off x="1857375" y="934320"/>
              <a:ext cx="3260725" cy="152400"/>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sp>
          <p:nvSpPr>
            <p:cNvPr id="34" name="Rectangle 33"/>
            <p:cNvSpPr/>
            <p:nvPr/>
          </p:nvSpPr>
          <p:spPr>
            <a:xfrm>
              <a:off x="1761470" y="876300"/>
              <a:ext cx="34440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1" name="TextBox 30"/>
          <p:cNvSpPr txBox="1"/>
          <p:nvPr/>
        </p:nvSpPr>
        <p:spPr>
          <a:xfrm>
            <a:off x="4444906" y="1206000"/>
            <a:ext cx="2460026" cy="246221"/>
          </a:xfrm>
          <a:prstGeom prst="rect">
            <a:avLst/>
          </a:prstGeom>
        </p:spPr>
        <p:txBody>
          <a:bodyPr wrap="square" lIns="0" tIns="0" rIns="0" bIns="0" rtlCol="0">
            <a:spAutoFit/>
          </a:bodyPr>
          <a:lstStyle/>
          <a:p>
            <a:r>
              <a:rPr lang="en-US" sz="1600" b="1" dirty="0">
                <a:solidFill>
                  <a:srgbClr val="003359"/>
                </a:solidFill>
                <a:latin typeface="Arial" pitchFamily="34" charset="0"/>
                <a:cs typeface="Arial" pitchFamily="34" charset="0"/>
              </a:rPr>
              <a:t>You have these things</a:t>
            </a:r>
            <a:r>
              <a:rPr lang="en-US" sz="1600" b="1" dirty="0" smtClean="0">
                <a:solidFill>
                  <a:srgbClr val="003359"/>
                </a:solidFill>
                <a:latin typeface="Arial" pitchFamily="34" charset="0"/>
                <a:cs typeface="Arial" pitchFamily="34" charset="0"/>
              </a:rPr>
              <a:t>.</a:t>
            </a:r>
            <a:endParaRPr lang="en-US" sz="1600" b="1" dirty="0" smtClean="0">
              <a:solidFill>
                <a:srgbClr val="003359"/>
              </a:solidFill>
              <a:latin typeface="Arial" pitchFamily="34" charset="0"/>
              <a:ea typeface="Verdana" pitchFamily="34" charset="0"/>
              <a:cs typeface="Arial" pitchFamily="34" charset="0"/>
            </a:endParaRPr>
          </a:p>
        </p:txBody>
      </p:sp>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grpSp>
        <p:nvGrpSpPr>
          <p:cNvPr id="40" name="Group 39"/>
          <p:cNvGrpSpPr/>
          <p:nvPr/>
        </p:nvGrpSpPr>
        <p:grpSpPr>
          <a:xfrm>
            <a:off x="0" y="446088"/>
            <a:ext cx="9144000" cy="72000"/>
            <a:chOff x="0" y="446088"/>
            <a:chExt cx="9144000" cy="72000"/>
          </a:xfrm>
        </p:grpSpPr>
        <p:sp>
          <p:nvSpPr>
            <p:cNvPr id="42" name="Rectangle 4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3" name="Rectangle 4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3" name="Group 2"/>
          <p:cNvGrpSpPr/>
          <p:nvPr/>
        </p:nvGrpSpPr>
        <p:grpSpPr>
          <a:xfrm>
            <a:off x="4444907" y="1503530"/>
            <a:ext cx="3302544" cy="3135630"/>
            <a:chOff x="4777684" y="1503529"/>
            <a:chExt cx="3356030" cy="3186413"/>
          </a:xfrm>
        </p:grpSpPr>
        <p:pic>
          <p:nvPicPr>
            <p:cNvPr id="24" name="Picture 2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77684" y="1503529"/>
              <a:ext cx="1625547" cy="1000897"/>
            </a:xfrm>
            <a:prstGeom prst="rect">
              <a:avLst/>
            </a:prstGeom>
          </p:spPr>
        </p:pic>
        <p:pic>
          <p:nvPicPr>
            <p:cNvPr id="25" name="Picture 2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97967" y="1503529"/>
              <a:ext cx="1625547" cy="1000897"/>
            </a:xfrm>
            <a:prstGeom prst="rect">
              <a:avLst/>
            </a:prstGeom>
          </p:spPr>
        </p:pic>
        <p:pic>
          <p:nvPicPr>
            <p:cNvPr id="41" name="Picture 4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777684" y="2596288"/>
              <a:ext cx="1625547" cy="1000897"/>
            </a:xfrm>
            <a:prstGeom prst="rect">
              <a:avLst/>
            </a:prstGeom>
          </p:spPr>
        </p:pic>
        <p:pic>
          <p:nvPicPr>
            <p:cNvPr id="46" name="Picture 4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497967" y="3689046"/>
              <a:ext cx="1625547" cy="1000896"/>
            </a:xfrm>
            <a:prstGeom prst="rect">
              <a:avLst/>
            </a:prstGeom>
          </p:spPr>
        </p:pic>
        <p:pic>
          <p:nvPicPr>
            <p:cNvPr id="47" name="Picture 4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08167" y="2581366"/>
              <a:ext cx="1625547" cy="1000896"/>
            </a:xfrm>
            <a:prstGeom prst="rect">
              <a:avLst/>
            </a:prstGeom>
          </p:spPr>
        </p:pic>
        <p:pic>
          <p:nvPicPr>
            <p:cNvPr id="37" name="Picture 36"/>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790436" y="3689046"/>
              <a:ext cx="1625547" cy="1000896"/>
            </a:xfrm>
            <a:prstGeom prst="rect">
              <a:avLst/>
            </a:prstGeom>
          </p:spPr>
        </p:pic>
      </p:grpSp>
    </p:spTree>
    <p:extLst>
      <p:ext uri="{BB962C8B-B14F-4D97-AF65-F5344CB8AC3E}">
        <p14:creationId xmlns:p14="http://schemas.microsoft.com/office/powerpoint/2010/main" val="28659630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pic>
        <p:nvPicPr>
          <p:cNvPr id="42" name="Picture 4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5036" y="3674324"/>
            <a:ext cx="1600037" cy="984944"/>
          </a:xfrm>
          <a:prstGeom prst="rect">
            <a:avLst/>
          </a:prstGeom>
        </p:spPr>
      </p:pic>
      <p:pic>
        <p:nvPicPr>
          <p:cNvPr id="44" name="Picture 4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35353" y="3674324"/>
            <a:ext cx="1600037" cy="984944"/>
          </a:xfrm>
          <a:prstGeom prst="rect">
            <a:avLst/>
          </a:prstGeom>
        </p:spPr>
      </p:pic>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4" name="Group 23"/>
          <p:cNvGrpSpPr/>
          <p:nvPr/>
        </p:nvGrpSpPr>
        <p:grpSpPr>
          <a:xfrm>
            <a:off x="1411608" y="867831"/>
            <a:ext cx="2715216" cy="3888000"/>
            <a:chOff x="1776825" y="857250"/>
            <a:chExt cx="3444049" cy="3911600"/>
          </a:xfrm>
        </p:grpSpPr>
        <p:sp>
          <p:nvSpPr>
            <p:cNvPr id="27" name="Rectangle 26"/>
            <p:cNvSpPr/>
            <p:nvPr/>
          </p:nvSpPr>
          <p:spPr>
            <a:xfrm>
              <a:off x="1784350" y="857250"/>
              <a:ext cx="3428999" cy="307857"/>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849695" y="934320"/>
              <a:ext cx="3260725" cy="152400"/>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A</a:t>
              </a:r>
              <a:endParaRPr lang="en-US" sz="1600" b="1" i="0" dirty="0">
                <a:solidFill>
                  <a:srgbClr val="003359"/>
                </a:solidFill>
                <a:latin typeface="Arial" pitchFamily="34" charset="0"/>
                <a:cs typeface="Arial" pitchFamily="34" charset="0"/>
              </a:endParaRPr>
            </a:p>
          </p:txBody>
        </p:sp>
        <p:sp>
          <p:nvSpPr>
            <p:cNvPr id="32" name="Rectangle 31"/>
            <p:cNvSpPr/>
            <p:nvPr/>
          </p:nvSpPr>
          <p:spPr>
            <a:xfrm>
              <a:off x="1776825" y="876300"/>
              <a:ext cx="3444049"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1561301" y="1237387"/>
            <a:ext cx="1666622" cy="3359894"/>
          </a:xfrm>
          <a:prstGeom prst="rect">
            <a:avLst/>
          </a:prstGeom>
        </p:spPr>
        <p:txBody>
          <a:bodyPr wrap="square" lIns="0" tIns="0" rIns="0" bIns="0" rtlCol="0">
            <a:spAutoFit/>
          </a:bodyPr>
          <a:lstStyle/>
          <a:p>
            <a:pPr>
              <a:spcAft>
                <a:spcPts val="600"/>
              </a:spcAft>
            </a:pPr>
            <a:r>
              <a:rPr lang="en-US" altLang="zh-CN" sz="1600" dirty="0">
                <a:latin typeface="Arial" charset="0"/>
                <a:ea typeface="Arial" charset="0"/>
                <a:cs typeface="Arial" charset="0"/>
              </a:rPr>
              <a:t>Shopping List:</a:t>
            </a:r>
          </a:p>
          <a:p>
            <a:pPr marL="285750" indent="-285750">
              <a:spcAft>
                <a:spcPts val="800"/>
              </a:spcAft>
              <a:buFont typeface="Arial"/>
              <a:buChar char="•"/>
            </a:pPr>
            <a:r>
              <a:rPr lang="en-US" sz="1600" dirty="0">
                <a:latin typeface="Arial" charset="0"/>
                <a:ea typeface="Arial" charset="0"/>
                <a:cs typeface="Arial" charset="0"/>
              </a:rPr>
              <a:t>Tea</a:t>
            </a:r>
          </a:p>
          <a:p>
            <a:pPr marL="285750" indent="-285750">
              <a:spcAft>
                <a:spcPts val="800"/>
              </a:spcAft>
              <a:buFont typeface="Arial"/>
              <a:buChar char="•"/>
            </a:pPr>
            <a:r>
              <a:rPr lang="en-US" sz="1600" dirty="0">
                <a:latin typeface="Arial" charset="0"/>
                <a:ea typeface="Arial" charset="0"/>
                <a:cs typeface="Arial" charset="0"/>
              </a:rPr>
              <a:t>Pasta</a:t>
            </a:r>
          </a:p>
          <a:p>
            <a:pPr marL="285750" indent="-285750">
              <a:spcAft>
                <a:spcPts val="800"/>
              </a:spcAft>
              <a:buFont typeface="Arial"/>
              <a:buChar char="•"/>
            </a:pPr>
            <a:r>
              <a:rPr lang="en-US" sz="1600" dirty="0">
                <a:latin typeface="Arial" charset="0"/>
                <a:ea typeface="Arial" charset="0"/>
                <a:cs typeface="Arial" charset="0"/>
              </a:rPr>
              <a:t>Sauce</a:t>
            </a:r>
          </a:p>
          <a:p>
            <a:pPr marL="285750" indent="-285750">
              <a:spcAft>
                <a:spcPts val="800"/>
              </a:spcAft>
              <a:buFont typeface="Arial"/>
              <a:buChar char="•"/>
            </a:pPr>
            <a:r>
              <a:rPr lang="en-US" sz="1600" dirty="0">
                <a:latin typeface="Arial" charset="0"/>
                <a:ea typeface="Arial" charset="0"/>
                <a:cs typeface="Arial" charset="0"/>
              </a:rPr>
              <a:t>Biscuits</a:t>
            </a:r>
          </a:p>
          <a:p>
            <a:pPr marL="285750" indent="-285750">
              <a:spcAft>
                <a:spcPts val="800"/>
              </a:spcAft>
              <a:buFont typeface="Arial"/>
              <a:buChar char="•"/>
            </a:pPr>
            <a:r>
              <a:rPr lang="en-US" sz="1600" dirty="0">
                <a:latin typeface="Arial" charset="0"/>
                <a:ea typeface="Arial" charset="0"/>
                <a:cs typeface="Arial" charset="0"/>
              </a:rPr>
              <a:t>Fruit</a:t>
            </a:r>
          </a:p>
          <a:p>
            <a:pPr marL="285750" indent="-285750">
              <a:spcAft>
                <a:spcPts val="800"/>
              </a:spcAft>
              <a:buFont typeface="Arial"/>
              <a:buChar char="•"/>
            </a:pPr>
            <a:r>
              <a:rPr lang="en-US" sz="1600" dirty="0">
                <a:latin typeface="Arial" charset="0"/>
                <a:ea typeface="Arial" charset="0"/>
                <a:cs typeface="Arial" charset="0"/>
              </a:rPr>
              <a:t>Chicken</a:t>
            </a:r>
          </a:p>
          <a:p>
            <a:pPr marL="285750" indent="-285750">
              <a:spcAft>
                <a:spcPts val="800"/>
              </a:spcAft>
              <a:buFont typeface="Arial"/>
              <a:buChar char="•"/>
            </a:pPr>
            <a:r>
              <a:rPr lang="en-US" sz="1600" dirty="0">
                <a:latin typeface="Arial" charset="0"/>
                <a:ea typeface="Arial" charset="0"/>
                <a:cs typeface="Arial" charset="0"/>
              </a:rPr>
              <a:t>Cheese</a:t>
            </a:r>
          </a:p>
          <a:p>
            <a:pPr marL="285750" indent="-285750">
              <a:spcAft>
                <a:spcPts val="800"/>
              </a:spcAft>
              <a:buFont typeface="Arial"/>
              <a:buChar char="•"/>
            </a:pPr>
            <a:r>
              <a:rPr lang="en-US" sz="1600" dirty="0">
                <a:latin typeface="Arial" charset="0"/>
                <a:ea typeface="Arial" charset="0"/>
                <a:cs typeface="Arial" charset="0"/>
              </a:rPr>
              <a:t>Two eggs</a:t>
            </a:r>
          </a:p>
          <a:p>
            <a:pPr marL="285750" indent="-285750">
              <a:spcAft>
                <a:spcPts val="800"/>
              </a:spcAft>
              <a:buFont typeface="Arial"/>
              <a:buChar char="•"/>
            </a:pPr>
            <a:r>
              <a:rPr lang="en-US" sz="1600" dirty="0">
                <a:latin typeface="Arial" charset="0"/>
                <a:ea typeface="Arial" charset="0"/>
                <a:cs typeface="Arial" charset="0"/>
              </a:rPr>
              <a:t>Milk</a:t>
            </a:r>
          </a:p>
        </p:txBody>
      </p:sp>
      <p:grpSp>
        <p:nvGrpSpPr>
          <p:cNvPr id="34" name="Group 33"/>
          <p:cNvGrpSpPr/>
          <p:nvPr/>
        </p:nvGrpSpPr>
        <p:grpSpPr>
          <a:xfrm>
            <a:off x="4286723" y="877578"/>
            <a:ext cx="3603011" cy="3887439"/>
            <a:chOff x="1761470" y="857249"/>
            <a:chExt cx="3444201" cy="3911601"/>
          </a:xfrm>
        </p:grpSpPr>
        <p:sp>
          <p:nvSpPr>
            <p:cNvPr id="37" name="Rectangle 36"/>
            <p:cNvSpPr/>
            <p:nvPr/>
          </p:nvSpPr>
          <p:spPr>
            <a:xfrm>
              <a:off x="1776672" y="857249"/>
              <a:ext cx="3428999" cy="307902"/>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p:nvSpPr>
          <p:spPr>
            <a:xfrm>
              <a:off x="1857375" y="934320"/>
              <a:ext cx="3260725" cy="152400"/>
            </a:xfrm>
            <a:prstGeom prst="rect">
              <a:avLst/>
            </a:prstGeom>
          </p:spPr>
          <p:txBody>
            <a:bodyPr wrap="square" lIns="0" tIns="0" rIns="0" bIns="0" rtlCol="0" anchor="ctr">
              <a:noAutofit/>
            </a:bodyPr>
            <a:lstStyle/>
            <a:p>
              <a:pPr algn="ctr"/>
              <a:r>
                <a:rPr lang="en-US" sz="1600" b="1" dirty="0">
                  <a:solidFill>
                    <a:srgbClr val="003359"/>
                  </a:solidFill>
                  <a:latin typeface="Arial" pitchFamily="34" charset="0"/>
                  <a:cs typeface="Arial" pitchFamily="34" charset="0"/>
                </a:rPr>
                <a:t>Student </a:t>
              </a:r>
              <a:r>
                <a:rPr lang="en-US"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sp>
          <p:nvSpPr>
            <p:cNvPr id="39" name="Rectangle 38"/>
            <p:cNvSpPr/>
            <p:nvPr/>
          </p:nvSpPr>
          <p:spPr>
            <a:xfrm>
              <a:off x="1761470" y="876300"/>
              <a:ext cx="34440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0" name="TextBox 39"/>
          <p:cNvSpPr txBox="1"/>
          <p:nvPr/>
        </p:nvSpPr>
        <p:spPr>
          <a:xfrm>
            <a:off x="4442643" y="1226108"/>
            <a:ext cx="2460026" cy="246221"/>
          </a:xfrm>
          <a:prstGeom prst="rect">
            <a:avLst/>
          </a:prstGeom>
        </p:spPr>
        <p:txBody>
          <a:bodyPr wrap="square" lIns="0" tIns="0" rIns="0" bIns="0" rtlCol="0">
            <a:spAutoFit/>
          </a:bodyPr>
          <a:lstStyle/>
          <a:p>
            <a:r>
              <a:rPr lang="en-US" sz="1600" b="1" dirty="0">
                <a:solidFill>
                  <a:srgbClr val="003359"/>
                </a:solidFill>
                <a:latin typeface="Arial" pitchFamily="34" charset="0"/>
                <a:cs typeface="Arial" pitchFamily="34" charset="0"/>
              </a:rPr>
              <a:t>You have these things</a:t>
            </a:r>
            <a:r>
              <a:rPr lang="en-US" sz="1600" b="1" dirty="0" smtClean="0">
                <a:solidFill>
                  <a:srgbClr val="003359"/>
                </a:solidFill>
                <a:latin typeface="Arial" pitchFamily="34" charset="0"/>
                <a:cs typeface="Arial" pitchFamily="34" charset="0"/>
              </a:rPr>
              <a:t>.</a:t>
            </a:r>
            <a:endParaRPr lang="en-US" sz="1600" b="1" dirty="0" smtClean="0">
              <a:solidFill>
                <a:srgbClr val="003359"/>
              </a:solidFill>
              <a:latin typeface="Arial" pitchFamily="34" charset="0"/>
              <a:ea typeface="Verdana" pitchFamily="34" charset="0"/>
              <a:cs typeface="Arial" pitchFamily="34" charset="0"/>
            </a:endParaRP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45128" y="1523638"/>
            <a:ext cx="1594672" cy="984945"/>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37994" y="1523638"/>
            <a:ext cx="1594672" cy="984945"/>
          </a:xfrm>
          <a:prstGeom prst="rect">
            <a:avLst/>
          </a:prstGeom>
        </p:spPr>
      </p:pic>
      <p:pic>
        <p:nvPicPr>
          <p:cNvPr id="61" name="Picture 6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442643" y="2584297"/>
            <a:ext cx="1599640" cy="984944"/>
          </a:xfrm>
          <a:prstGeom prst="rect">
            <a:avLst/>
          </a:prstGeom>
        </p:spPr>
      </p:pic>
      <p:pic>
        <p:nvPicPr>
          <p:cNvPr id="63" name="Picture 6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145391" y="2584297"/>
            <a:ext cx="1598955" cy="984278"/>
          </a:xfrm>
          <a:prstGeom prst="rect">
            <a:avLst/>
          </a:prstGeom>
        </p:spPr>
      </p:pic>
    </p:spTree>
    <p:extLst>
      <p:ext uri="{BB962C8B-B14F-4D97-AF65-F5344CB8AC3E}">
        <p14:creationId xmlns:p14="http://schemas.microsoft.com/office/powerpoint/2010/main" val="5551194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87421" y="850900"/>
            <a:ext cx="5565879" cy="3933825"/>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003359"/>
                </a:solidFill>
                <a:latin typeface="Arial" pitchFamily="34" charset="0"/>
                <a:cs typeface="Arial" pitchFamily="34" charset="0"/>
              </a:rPr>
              <a:t>Activity 4.2: Practice</a:t>
            </a:r>
            <a:endParaRPr lang="en-US" sz="1600" b="0" i="0" dirty="0">
              <a:solidFill>
                <a:srgbClr val="003359"/>
              </a:solidFill>
              <a:latin typeface="Arial" pitchFamily="34" charset="0"/>
              <a:cs typeface="Arial" pitchFamily="34" charset="0"/>
            </a:endParaRPr>
          </a:p>
        </p:txBody>
      </p:sp>
      <p:sp>
        <p:nvSpPr>
          <p:cNvPr id="24"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grpSp>
        <p:nvGrpSpPr>
          <p:cNvPr id="26" name="Group 25"/>
          <p:cNvGrpSpPr/>
          <p:nvPr/>
        </p:nvGrpSpPr>
        <p:grpSpPr>
          <a:xfrm>
            <a:off x="1147294" y="931319"/>
            <a:ext cx="2194788" cy="648000"/>
            <a:chOff x="1896998" y="2289302"/>
            <a:chExt cx="2194788" cy="648000"/>
          </a:xfrm>
          <a:solidFill>
            <a:srgbClr val="D0ECF3"/>
          </a:solidFill>
        </p:grpSpPr>
        <p:sp>
          <p:nvSpPr>
            <p:cNvPr id="27" name="TextBox 26"/>
            <p:cNvSpPr txBox="1"/>
            <p:nvPr/>
          </p:nvSpPr>
          <p:spPr>
            <a:xfrm>
              <a:off x="1896998" y="2289302"/>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8" name="Right Triangle 27"/>
            <p:cNvSpPr/>
            <p:nvPr/>
          </p:nvSpPr>
          <p:spPr>
            <a:xfrm rot="10800000" flipH="1" flipV="1">
              <a:off x="3945735" y="2478563"/>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9" name="Group 28"/>
          <p:cNvGrpSpPr/>
          <p:nvPr/>
        </p:nvGrpSpPr>
        <p:grpSpPr>
          <a:xfrm>
            <a:off x="1131922" y="3831982"/>
            <a:ext cx="1972800" cy="859773"/>
            <a:chOff x="2391880" y="2080577"/>
            <a:chExt cx="1972800" cy="859773"/>
          </a:xfrm>
        </p:grpSpPr>
        <p:sp>
          <p:nvSpPr>
            <p:cNvPr id="30" name="TextBox 29"/>
            <p:cNvSpPr txBox="1"/>
            <p:nvPr/>
          </p:nvSpPr>
          <p:spPr>
            <a:xfrm>
              <a:off x="2391880"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flipH="1">
              <a:off x="3763910" y="208057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4" name="Group 33"/>
          <p:cNvGrpSpPr/>
          <p:nvPr/>
        </p:nvGrpSpPr>
        <p:grpSpPr>
          <a:xfrm>
            <a:off x="5990144" y="931319"/>
            <a:ext cx="1972800" cy="861080"/>
            <a:chOff x="3155949" y="3014663"/>
            <a:chExt cx="1972800" cy="861080"/>
          </a:xfrm>
        </p:grpSpPr>
        <p:sp>
          <p:nvSpPr>
            <p:cNvPr id="35" name="TextBox 34"/>
            <p:cNvSpPr txBox="1"/>
            <p:nvPr/>
          </p:nvSpPr>
          <p:spPr>
            <a:xfrm flipH="1">
              <a:off x="3155949" y="301466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7" name="Right Triangle 36"/>
            <p:cNvSpPr/>
            <p:nvPr/>
          </p:nvSpPr>
          <p:spPr>
            <a:xfrm rot="5400000">
              <a:off x="3395277" y="372969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00524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39223" y="1865693"/>
            <a:ext cx="1569600" cy="1883085"/>
          </a:xfrm>
          <a:prstGeom prst="rect">
            <a:avLst/>
          </a:prstGeom>
        </p:spPr>
      </p:pic>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2.1: Context Creation</a:t>
            </a:r>
            <a:endParaRPr lang="en-US" sz="1600" b="0" i="0" dirty="0">
              <a:solidFill>
                <a:srgbClr val="FFFFFF"/>
              </a:solidFill>
              <a:latin typeface="Arial" pitchFamily="34" charset="0"/>
              <a:cs typeface="Arial"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3553" y="1859151"/>
            <a:ext cx="1569138" cy="1889627"/>
          </a:xfrm>
          <a:prstGeom prst="rect">
            <a:avLst/>
          </a:prstGeom>
        </p:spPr>
      </p:pic>
      <p:grpSp>
        <p:nvGrpSpPr>
          <p:cNvPr id="20" name="Group 19"/>
          <p:cNvGrpSpPr/>
          <p:nvPr/>
        </p:nvGrpSpPr>
        <p:grpSpPr>
          <a:xfrm flipH="1">
            <a:off x="441481" y="926394"/>
            <a:ext cx="1972800" cy="869794"/>
            <a:chOff x="2710960" y="1793240"/>
            <a:chExt cx="1972800" cy="869794"/>
          </a:xfrm>
          <a:solidFill>
            <a:srgbClr val="D0ECF3"/>
          </a:solidFill>
        </p:grpSpPr>
        <p:sp>
          <p:nvSpPr>
            <p:cNvPr id="21" name="TextBox 20"/>
            <p:cNvSpPr txBox="1"/>
            <p:nvPr/>
          </p:nvSpPr>
          <p:spPr>
            <a:xfrm>
              <a:off x="2710960" y="179324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2" name="Right Triangle 21"/>
            <p:cNvSpPr/>
            <p:nvPr/>
          </p:nvSpPr>
          <p:spPr>
            <a:xfrm rot="16200000" flipH="1" flipV="1">
              <a:off x="2990849" y="2516983"/>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3" name="TextBox 22"/>
          <p:cNvSpPr txBox="1"/>
          <p:nvPr/>
        </p:nvSpPr>
        <p:spPr>
          <a:xfrm>
            <a:off x="728444" y="1085797"/>
            <a:ext cx="1404852"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They’re chips</a:t>
            </a:r>
            <a:endParaRPr lang="en-US" sz="1600" dirty="0">
              <a:solidFill>
                <a:srgbClr val="003359"/>
              </a:solidFill>
              <a:latin typeface="Arial" pitchFamily="34" charset="0"/>
              <a:cs typeface="Arial" pitchFamily="34" charset="0"/>
            </a:endParaRPr>
          </a:p>
        </p:txBody>
      </p:sp>
      <p:grpSp>
        <p:nvGrpSpPr>
          <p:cNvPr id="33" name="Group 32"/>
          <p:cNvGrpSpPr/>
          <p:nvPr/>
        </p:nvGrpSpPr>
        <p:grpSpPr>
          <a:xfrm>
            <a:off x="434728" y="3827403"/>
            <a:ext cx="1972800" cy="875013"/>
            <a:chOff x="3482658" y="2141537"/>
            <a:chExt cx="1972800" cy="875013"/>
          </a:xfrm>
        </p:grpSpPr>
        <p:sp>
          <p:nvSpPr>
            <p:cNvPr id="34" name="TextBox 33"/>
            <p:cNvSpPr txBox="1"/>
            <p:nvPr/>
          </p:nvSpPr>
          <p:spPr>
            <a:xfrm>
              <a:off x="3482658" y="23685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 are these?</a:t>
              </a:r>
              <a:endParaRPr lang="en-US" sz="1600" u="dotted" dirty="0">
                <a:solidFill>
                  <a:srgbClr val="003359"/>
                </a:solidFill>
                <a:latin typeface="Arial" pitchFamily="34" charset="0"/>
                <a:cs typeface="Arial" pitchFamily="34" charset="0"/>
              </a:endParaRPr>
            </a:p>
          </p:txBody>
        </p:sp>
        <p:sp>
          <p:nvSpPr>
            <p:cNvPr id="35" name="Right Triangle 34"/>
            <p:cNvSpPr/>
            <p:nvPr/>
          </p:nvSpPr>
          <p:spPr>
            <a:xfrm flipH="1">
              <a:off x="4534636" y="2141537"/>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7" name="Group 36"/>
          <p:cNvGrpSpPr/>
          <p:nvPr/>
        </p:nvGrpSpPr>
        <p:grpSpPr>
          <a:xfrm>
            <a:off x="6733538" y="3828227"/>
            <a:ext cx="1972800" cy="871361"/>
            <a:chOff x="1196977" y="2068989"/>
            <a:chExt cx="1972800" cy="871361"/>
          </a:xfrm>
        </p:grpSpPr>
        <p:sp>
          <p:nvSpPr>
            <p:cNvPr id="38" name="TextBox 37"/>
            <p:cNvSpPr txBox="1"/>
            <p:nvPr/>
          </p:nvSpPr>
          <p:spPr>
            <a:xfrm>
              <a:off x="1196977" y="229235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fontAlgn="auto">
                <a:spcBef>
                  <a:spcPct val="50000"/>
                </a:spcBef>
                <a:spcAft>
                  <a:spcPts val="0"/>
                </a:spcAft>
                <a:defRPr/>
              </a:pPr>
              <a:r>
                <a:rPr lang="en-US" sz="1600" dirty="0">
                  <a:latin typeface="Arial" pitchFamily="34" charset="0"/>
                  <a:cs typeface="Arial" pitchFamily="34" charset="0"/>
                </a:rPr>
                <a:t>What’s this?</a:t>
              </a:r>
            </a:p>
          </p:txBody>
        </p:sp>
        <p:sp>
          <p:nvSpPr>
            <p:cNvPr id="39" name="Right Triangle 38"/>
            <p:cNvSpPr/>
            <p:nvPr/>
          </p:nvSpPr>
          <p:spPr>
            <a:xfrm rot="5400000" flipH="1" flipV="1">
              <a:off x="1812047" y="206898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3" name="Group 42"/>
          <p:cNvGrpSpPr/>
          <p:nvPr/>
        </p:nvGrpSpPr>
        <p:grpSpPr>
          <a:xfrm>
            <a:off x="6734175" y="927891"/>
            <a:ext cx="1972800" cy="870446"/>
            <a:chOff x="3074989" y="1790031"/>
            <a:chExt cx="1972800" cy="870446"/>
          </a:xfrm>
          <a:solidFill>
            <a:srgbClr val="D0ECF3"/>
          </a:solidFill>
        </p:grpSpPr>
        <p:sp>
          <p:nvSpPr>
            <p:cNvPr id="44" name="TextBox 43"/>
            <p:cNvSpPr txBox="1"/>
            <p:nvPr/>
          </p:nvSpPr>
          <p:spPr>
            <a:xfrm>
              <a:off x="3074989" y="1790031"/>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5" name="Right Triangle 44"/>
            <p:cNvSpPr/>
            <p:nvPr/>
          </p:nvSpPr>
          <p:spPr>
            <a:xfrm rot="16200000" flipH="1" flipV="1">
              <a:off x="3295649" y="251442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6" name="TextBox 45"/>
          <p:cNvSpPr txBox="1"/>
          <p:nvPr/>
        </p:nvSpPr>
        <p:spPr>
          <a:xfrm>
            <a:off x="7270640" y="1080635"/>
            <a:ext cx="1003288"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It’s water</a:t>
            </a:r>
            <a:endParaRPr lang="en-US" sz="1600" dirty="0">
              <a:solidFill>
                <a:srgbClr val="003359"/>
              </a:solidFill>
              <a:latin typeface="Arial" pitchFamily="34" charset="0"/>
              <a:cs typeface="Arial" pitchFamily="34" charset="0"/>
            </a:endParaRPr>
          </a:p>
        </p:txBody>
      </p:sp>
      <p:grpSp>
        <p:nvGrpSpPr>
          <p:cNvPr id="26" name="Group 25"/>
          <p:cNvGrpSpPr/>
          <p:nvPr/>
        </p:nvGrpSpPr>
        <p:grpSpPr>
          <a:xfrm>
            <a:off x="0" y="446088"/>
            <a:ext cx="9144000" cy="72000"/>
            <a:chOff x="0" y="446088"/>
            <a:chExt cx="9144000" cy="72000"/>
          </a:xfrm>
        </p:grpSpPr>
        <p:sp>
          <p:nvSpPr>
            <p:cNvPr id="27" name="Rectangle 2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8" name="Rectangle 2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9" name="Picture 2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02356" y="854957"/>
            <a:ext cx="2729707" cy="1702890"/>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202809" y="3076818"/>
            <a:ext cx="2728800" cy="1702890"/>
          </a:xfrm>
          <a:prstGeom prst="rect">
            <a:avLst/>
          </a:prstGeom>
        </p:spPr>
      </p:pic>
    </p:spTree>
    <p:extLst>
      <p:ext uri="{BB962C8B-B14F-4D97-AF65-F5344CB8AC3E}">
        <p14:creationId xmlns:p14="http://schemas.microsoft.com/office/powerpoint/2010/main" val="191280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4.2: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309733432"/>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grpSp>
        <p:nvGrpSpPr>
          <p:cNvPr id="76" name="Group 75"/>
          <p:cNvGrpSpPr/>
          <p:nvPr/>
        </p:nvGrpSpPr>
        <p:grpSpPr>
          <a:xfrm>
            <a:off x="0" y="446088"/>
            <a:ext cx="9144000" cy="72000"/>
            <a:chOff x="0" y="446088"/>
            <a:chExt cx="9144000" cy="72000"/>
          </a:xfrm>
        </p:grpSpPr>
        <p:sp>
          <p:nvSpPr>
            <p:cNvPr id="77" name="Rectangle 7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281555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17</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40225422"/>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Food and Drink</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Places to Eat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Some, Any</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Can I Have…?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Going to a Restaurant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Make a Shopping List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1</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7" name="Group 46"/>
          <p:cNvGrpSpPr/>
          <p:nvPr/>
        </p:nvGrpSpPr>
        <p:grpSpPr>
          <a:xfrm>
            <a:off x="0" y="446088"/>
            <a:ext cx="9144000" cy="72000"/>
            <a:chOff x="0" y="446088"/>
            <a:chExt cx="9144000" cy="72000"/>
          </a:xfrm>
        </p:grpSpPr>
        <p:sp>
          <p:nvSpPr>
            <p:cNvPr id="48" name="Rectangle 4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Rectangle 4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5899489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17</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00559199"/>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Food and Drink</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Places to Eat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Some, Any</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Can I Have…?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Going to a Restaurant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Make a Shopping List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2</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7" name="Group 46"/>
          <p:cNvGrpSpPr/>
          <p:nvPr/>
        </p:nvGrpSpPr>
        <p:grpSpPr>
          <a:xfrm>
            <a:off x="0" y="446088"/>
            <a:ext cx="9144000" cy="72000"/>
            <a:chOff x="0" y="446088"/>
            <a:chExt cx="9144000" cy="72000"/>
          </a:xfrm>
        </p:grpSpPr>
        <p:sp>
          <p:nvSpPr>
            <p:cNvPr id="48" name="Rectangle 4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Rectangle 4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3375562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17</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2536995"/>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Food and Drink</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Places to Eat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Some, Any</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Can I Have…?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Going to a Restaurant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Make a Shopping List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3</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7" name="Group 46"/>
          <p:cNvGrpSpPr/>
          <p:nvPr/>
        </p:nvGrpSpPr>
        <p:grpSpPr>
          <a:xfrm>
            <a:off x="0" y="446088"/>
            <a:ext cx="9144000" cy="72000"/>
            <a:chOff x="0" y="446088"/>
            <a:chExt cx="9144000" cy="72000"/>
          </a:xfrm>
        </p:grpSpPr>
        <p:sp>
          <p:nvSpPr>
            <p:cNvPr id="48" name="Rectangle 4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Rectangle 4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3375562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a:t>
            </a:r>
            <a:r>
              <a:rPr lang="en-US" dirty="0" smtClean="0">
                <a:latin typeface="Arial" pitchFamily="34" charset="0"/>
                <a:cs typeface="Arial" pitchFamily="34" charset="0"/>
              </a:rPr>
              <a:t>17</a:t>
            </a:r>
            <a:endParaRPr lang="en-US" dirty="0">
              <a:latin typeface="Arial" pitchFamily="34" charset="0"/>
              <a:cs typeface="Arial" pitchFamily="34" charset="0"/>
            </a:endParaRP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224924982"/>
              </p:ext>
            </p:extLst>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2.1:</a:t>
                      </a:r>
                      <a:r>
                        <a:rPr kumimoji="0" lang="en-US" sz="1000" b="0" i="0" u="none" strike="noStrike" cap="none" normalizeH="0" baseline="0" dirty="0" smtClean="0">
                          <a:ln>
                            <a:noFill/>
                          </a:ln>
                          <a:solidFill>
                            <a:srgbClr val="003359"/>
                          </a:solidFill>
                          <a:effectLst/>
                          <a:latin typeface="Arial" pitchFamily="34" charset="0"/>
                          <a:cs typeface="Arial" pitchFamily="34" charset="0"/>
                        </a:rPr>
                        <a:t> Food and Drink</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2.2:</a:t>
                      </a:r>
                      <a:r>
                        <a:rPr kumimoji="0" lang="en-US" sz="1000" b="0" i="0" u="none" strike="noStrike" cap="none" normalizeH="0" baseline="0" dirty="0" smtClean="0">
                          <a:ln>
                            <a:noFill/>
                          </a:ln>
                          <a:solidFill>
                            <a:srgbClr val="003359"/>
                          </a:solidFill>
                          <a:effectLst/>
                          <a:latin typeface="Arial" pitchFamily="34" charset="0"/>
                          <a:cs typeface="Arial" pitchFamily="34" charset="0"/>
                        </a:rPr>
                        <a:t> Places to Eat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3.1:</a:t>
                      </a:r>
                      <a:r>
                        <a:rPr kumimoji="0" lang="en-US" sz="1000" b="0" i="0" u="none" strike="noStrike" cap="none" normalizeH="0" baseline="0" dirty="0" smtClean="0">
                          <a:ln>
                            <a:noFill/>
                          </a:ln>
                          <a:solidFill>
                            <a:srgbClr val="003359"/>
                          </a:solidFill>
                          <a:effectLst/>
                          <a:latin typeface="Arial" pitchFamily="34" charset="0"/>
                          <a:cs typeface="Arial" pitchFamily="34" charset="0"/>
                        </a:rPr>
                        <a:t> Some, Any</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3.2:</a:t>
                      </a:r>
                      <a:r>
                        <a:rPr kumimoji="0" lang="en-US" sz="1000" b="0" i="0" u="none" strike="noStrike" cap="none" normalizeH="0" baseline="0" dirty="0" smtClean="0">
                          <a:ln>
                            <a:noFill/>
                          </a:ln>
                          <a:solidFill>
                            <a:srgbClr val="003359"/>
                          </a:solidFill>
                          <a:effectLst/>
                          <a:latin typeface="Arial" pitchFamily="34" charset="0"/>
                          <a:cs typeface="Arial" pitchFamily="34" charset="0"/>
                        </a:rPr>
                        <a:t> Can I Have…?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4.1:</a:t>
                      </a:r>
                      <a:r>
                        <a:rPr kumimoji="0" lang="en-GB" sz="1000" b="0" i="0" u="none" strike="noStrike" cap="none" normalizeH="0" baseline="0" dirty="0" smtClean="0">
                          <a:ln>
                            <a:noFill/>
                          </a:ln>
                          <a:solidFill>
                            <a:srgbClr val="003359"/>
                          </a:solidFill>
                          <a:effectLst/>
                          <a:latin typeface="Arial" pitchFamily="34" charset="0"/>
                          <a:cs typeface="Arial" pitchFamily="34" charset="0"/>
                        </a:rPr>
                        <a:t> Going to a Restaurant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3359"/>
                          </a:solidFill>
                          <a:effectLst/>
                          <a:latin typeface="Arial" pitchFamily="34" charset="0"/>
                          <a:cs typeface="Arial" pitchFamily="34" charset="0"/>
                        </a:rPr>
                        <a:t>Activity </a:t>
                      </a:r>
                      <a:r>
                        <a:rPr kumimoji="0" lang="en-GB" sz="1000" b="1" i="0" u="none" strike="noStrike" cap="none" normalizeH="0" baseline="0" dirty="0" smtClean="0">
                          <a:ln>
                            <a:noFill/>
                          </a:ln>
                          <a:solidFill>
                            <a:srgbClr val="003359"/>
                          </a:solidFill>
                          <a:effectLst/>
                          <a:latin typeface="Arial" pitchFamily="34" charset="0"/>
                          <a:cs typeface="Arial" pitchFamily="34" charset="0"/>
                        </a:rPr>
                        <a:t>4.2:</a:t>
                      </a:r>
                      <a:r>
                        <a:rPr kumimoji="0" lang="en-GB" sz="1000" b="0" i="0" u="none" strike="noStrike" cap="none" normalizeH="0" baseline="0" dirty="0" smtClean="0">
                          <a:ln>
                            <a:noFill/>
                          </a:ln>
                          <a:solidFill>
                            <a:srgbClr val="003359"/>
                          </a:solidFill>
                          <a:effectLst/>
                          <a:latin typeface="Arial" pitchFamily="34" charset="0"/>
                          <a:cs typeface="Arial" pitchFamily="34" charset="0"/>
                        </a:rPr>
                        <a:t> Make a Shopping List</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11" name="Vertical Text Placeholder 9"/>
          <p:cNvSpPr txBox="1">
            <a:spLocks/>
          </p:cNvSpPr>
          <p:nvPr/>
        </p:nvSpPr>
        <p:spPr>
          <a:xfrm rot="10800000">
            <a:off x="406400" y="1368424"/>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4</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7" name="Group 46"/>
          <p:cNvGrpSpPr/>
          <p:nvPr/>
        </p:nvGrpSpPr>
        <p:grpSpPr>
          <a:xfrm>
            <a:off x="0" y="446088"/>
            <a:ext cx="9144000" cy="72000"/>
            <a:chOff x="0" y="446088"/>
            <a:chExt cx="9144000" cy="72000"/>
          </a:xfrm>
        </p:grpSpPr>
        <p:sp>
          <p:nvSpPr>
            <p:cNvPr id="48" name="Rectangle 4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Rectangle 4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3375562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5.0: Wrap-Up</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003359"/>
                </a:solidFill>
                <a:latin typeface="Arial" pitchFamily="34" charset="0"/>
                <a:cs typeface="Arial" pitchFamily="34" charset="0"/>
              </a:rPr>
              <a:t>Activity 4.2: Practice</a:t>
            </a:r>
            <a:endParaRPr lang="en-US" sz="1600" b="0" i="0" dirty="0">
              <a:solidFill>
                <a:srgbClr val="003359"/>
              </a:solidFill>
              <a:latin typeface="Arial" pitchFamily="34" charset="0"/>
              <a:cs typeface="Arial" pitchFamily="34" charset="0"/>
            </a:endParaRPr>
          </a:p>
        </p:txBody>
      </p:sp>
      <p:grpSp>
        <p:nvGrpSpPr>
          <p:cNvPr id="13" name="Group 12"/>
          <p:cNvGrpSpPr/>
          <p:nvPr/>
        </p:nvGrpSpPr>
        <p:grpSpPr>
          <a:xfrm>
            <a:off x="0" y="446088"/>
            <a:ext cx="9144000" cy="72000"/>
            <a:chOff x="0" y="446088"/>
            <a:chExt cx="9144000" cy="72000"/>
          </a:xfrm>
        </p:grpSpPr>
        <p:sp>
          <p:nvSpPr>
            <p:cNvPr id="14" name="Rectangle 1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Rectangle 1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5" name="Picture 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1781415" y="2895229"/>
            <a:ext cx="2721600" cy="1878086"/>
          </a:xfrm>
          <a:prstGeom prst="rect">
            <a:avLst/>
          </a:prstGeom>
          <a:noFill/>
          <a:ln>
            <a:noFill/>
          </a:ln>
        </p:spPr>
      </p:pic>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33359" y="2895229"/>
            <a:ext cx="2721600" cy="1878086"/>
          </a:xfrm>
          <a:prstGeom prst="rect">
            <a:avLst/>
          </a:prstGeom>
        </p:spPr>
      </p:pic>
      <p:pic>
        <p:nvPicPr>
          <p:cNvPr id="17" name="Picture 1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355600" y="854523"/>
            <a:ext cx="2720975" cy="1878086"/>
          </a:xfrm>
          <a:prstGeom prst="rect">
            <a:avLst/>
          </a:prstGeom>
          <a:noFill/>
          <a:ln>
            <a:noFill/>
          </a:ln>
        </p:spPr>
      </p:pic>
      <p:pic>
        <p:nvPicPr>
          <p:cNvPr id="18" name="Picture 1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auto">
          <a:xfrm>
            <a:off x="3207231" y="854523"/>
            <a:ext cx="2721600" cy="1878086"/>
          </a:xfrm>
          <a:prstGeom prst="rect">
            <a:avLst/>
          </a:prstGeom>
          <a:noFill/>
          <a:ln>
            <a:noFill/>
          </a:ln>
        </p:spPr>
      </p:pic>
      <p:pic>
        <p:nvPicPr>
          <p:cNvPr id="21" name="Picture 2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59488" y="854523"/>
            <a:ext cx="2721600" cy="1878086"/>
          </a:xfrm>
          <a:prstGeom prst="rect">
            <a:avLst/>
          </a:prstGeom>
          <a:noFill/>
          <a:ln>
            <a:noFill/>
          </a:ln>
          <a:effectLst/>
        </p:spPr>
      </p:pic>
    </p:spTree>
    <p:extLst>
      <p:ext uri="{BB962C8B-B14F-4D97-AF65-F5344CB8AC3E}">
        <p14:creationId xmlns:p14="http://schemas.microsoft.com/office/powerpoint/2010/main" val="274011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5.0: Wrap-Up</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003359"/>
                </a:solidFill>
                <a:latin typeface="Arial" pitchFamily="34" charset="0"/>
                <a:cs typeface="Arial" pitchFamily="34" charset="0"/>
              </a:rPr>
              <a:t>Activity 4.2: Practice</a:t>
            </a:r>
            <a:endParaRPr lang="en-US" sz="1600" b="0" i="0" dirty="0">
              <a:solidFill>
                <a:srgbClr val="003359"/>
              </a:solidFill>
              <a:latin typeface="Arial" pitchFamily="34" charset="0"/>
              <a:cs typeface="Arial" pitchFamily="34" charset="0"/>
            </a:endParaRP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1784769" y="2892101"/>
            <a:ext cx="2721601" cy="1879019"/>
          </a:xfrm>
          <a:prstGeom prst="rect">
            <a:avLst/>
          </a:prstGeom>
          <a:noFill/>
          <a:ln>
            <a:noFill/>
          </a:ln>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4635797" y="2892101"/>
            <a:ext cx="2720975" cy="1879019"/>
          </a:xfrm>
          <a:prstGeom prst="rect">
            <a:avLst/>
          </a:prstGeom>
          <a:noFill/>
          <a:ln>
            <a:noFill/>
          </a:ln>
        </p:spPr>
      </p:pic>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15" name="Picture 14"/>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41" b="96605" l="9961" r="89844">
                        <a14:backgroundMark x1="73145" y1="85007" x2="73145" y2="85007"/>
                        <a14:backgroundMark x1="40137" y1="77793" x2="40137" y2="77793"/>
                        <a14:backgroundMark x1="45508" y1="82461" x2="45508" y2="82461"/>
                        <a14:backgroundMark x1="59180" y1="86846" x2="59180" y2="86846"/>
                        <a14:backgroundMark x1="77930" y1="78642" x2="77930" y2="78642"/>
                        <a14:backgroundMark x1="39844" y1="72136" x2="39844" y2="72136"/>
                        <a14:backgroundMark x1="61523" y1="84583" x2="61523" y2="84583"/>
                      </a14:backgroundRemoval>
                    </a14:imgEffect>
                  </a14:imgLayer>
                </a14:imgProps>
              </a:ext>
              <a:ext uri="{28A0092B-C50C-407E-A947-70E740481C1C}">
                <a14:useLocalDpi xmlns:a14="http://schemas.microsoft.com/office/drawing/2010/main"/>
              </a:ext>
            </a:extLst>
          </a:blip>
          <a:srcRect/>
          <a:stretch/>
        </p:blipFill>
        <p:spPr bwMode="auto">
          <a:xfrm>
            <a:off x="6060842" y="853893"/>
            <a:ext cx="2721600" cy="1879018"/>
          </a:xfrm>
          <a:prstGeom prst="rect">
            <a:avLst/>
          </a:prstGeom>
          <a:solidFill>
            <a:srgbClr val="D3C7BF"/>
          </a:solidFill>
          <a:ln>
            <a:noFill/>
          </a:ln>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3210127" y="853893"/>
            <a:ext cx="2721600" cy="1879019"/>
          </a:xfrm>
          <a:prstGeom prst="rect">
            <a:avLst/>
          </a:prstGeom>
          <a:noFill/>
          <a:ln>
            <a:noFill/>
          </a:ln>
        </p:spPr>
      </p:pic>
      <p:pic>
        <p:nvPicPr>
          <p:cNvPr id="24" name="Picture 2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59412" y="853893"/>
            <a:ext cx="2721600" cy="1879019"/>
          </a:xfrm>
          <a:prstGeom prst="rect">
            <a:avLst/>
          </a:prstGeom>
        </p:spPr>
      </p:pic>
    </p:spTree>
    <p:extLst>
      <p:ext uri="{BB962C8B-B14F-4D97-AF65-F5344CB8AC3E}">
        <p14:creationId xmlns:p14="http://schemas.microsoft.com/office/powerpoint/2010/main" val="397994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Rectangle 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r>
              <a:rPr lang="en-GB" dirty="0">
                <a:latin typeface="Arial" pitchFamily="34" charset="0"/>
                <a:cs typeface="Arial" pitchFamily="34" charset="0"/>
              </a:rPr>
              <a:t>Thank you for coming.</a:t>
            </a:r>
            <a:endParaRPr lang="en-US" dirty="0">
              <a:latin typeface="Arial" pitchFamily="34" charset="0"/>
              <a:cs typeface="Arial" pitchFamily="34" charset="0"/>
            </a:endParaRPr>
          </a:p>
        </p:txBody>
      </p:sp>
      <p:sp>
        <p:nvSpPr>
          <p:cNvPr id="4" name="Title 8"/>
          <p:cNvSpPr txBox="1">
            <a:spLocks/>
          </p:cNvSpPr>
          <p:nvPr/>
        </p:nvSpPr>
        <p:spPr>
          <a:xfrm>
            <a:off x="5772150" y="104775"/>
            <a:ext cx="301625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pPr lvl="0" algn="r"/>
            <a:r>
              <a:rPr lang="en-US" b="0">
                <a:latin typeface="Arial" pitchFamily="34" charset="0"/>
                <a:cs typeface="Arial" pitchFamily="34" charset="0"/>
              </a:rPr>
              <a:t>We hope you enjoyed the class.</a:t>
            </a:r>
            <a:endParaRPr lang="en-GB" b="0">
              <a:latin typeface="Arial" pitchFamily="34" charset="0"/>
              <a:cs typeface="Arial" pitchFamily="34" charset="0"/>
            </a:endParaRPr>
          </a:p>
        </p:txBody>
      </p:sp>
      <p:pic>
        <p:nvPicPr>
          <p:cNvPr id="5" name="Picture 4" descr="Wall Street 2.jpg"/>
          <p:cNvPicPr>
            <a:picLocks/>
          </p:cNvPicPr>
          <p:nvPr/>
        </p:nvPicPr>
        <p:blipFill rotWithShape="1">
          <a:blip r:embed="rId2" cstate="email">
            <a:extLst>
              <a:ext uri="{28A0092B-C50C-407E-A947-70E740481C1C}">
                <a14:useLocalDpi xmlns:a14="http://schemas.microsoft.com/office/drawing/2010/main"/>
              </a:ext>
            </a:extLst>
          </a:blip>
          <a:srcRect/>
          <a:stretch/>
        </p:blipFill>
        <p:spPr>
          <a:xfrm flipH="1">
            <a:off x="857250" y="821550"/>
            <a:ext cx="3960000" cy="3960000"/>
          </a:xfrm>
          <a:prstGeom prst="ellipse">
            <a:avLst/>
          </a:prstGeom>
        </p:spPr>
      </p:pic>
      <p:sp>
        <p:nvSpPr>
          <p:cNvPr id="6" name="TextBox 5"/>
          <p:cNvSpPr txBox="1"/>
          <p:nvPr/>
        </p:nvSpPr>
        <p:spPr>
          <a:xfrm>
            <a:off x="5321300" y="1822450"/>
            <a:ext cx="3492500" cy="615553"/>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Don’t forget</a:t>
            </a:r>
          </a:p>
          <a:p>
            <a:pPr algn="l"/>
            <a:r>
              <a:rPr lang="en-US" sz="2000" b="1" i="0" dirty="0">
                <a:solidFill>
                  <a:srgbClr val="003359"/>
                </a:solidFill>
                <a:latin typeface="Arial" pitchFamily="34" charset="0"/>
                <a:cs typeface="Arial" pitchFamily="34" charset="0"/>
              </a:rPr>
              <a:t>to leave feedback!</a:t>
            </a:r>
          </a:p>
        </p:txBody>
      </p:sp>
      <p:sp>
        <p:nvSpPr>
          <p:cNvPr id="7" name="TextBox 6"/>
          <p:cNvSpPr txBox="1"/>
          <p:nvPr/>
        </p:nvSpPr>
        <p:spPr>
          <a:xfrm>
            <a:off x="5340350" y="2527300"/>
            <a:ext cx="2127250" cy="1267993"/>
          </a:xfrm>
          <a:prstGeom prst="rect">
            <a:avLst/>
          </a:prstGeom>
        </p:spPr>
        <p:txBody>
          <a:bodyPr wrap="square" lIns="0" tIns="0" rIns="0" bIns="0" rtlCol="0" anchor="ctr" anchorCtr="0">
            <a:noAutofit/>
          </a:bodyPr>
          <a:lstStyle/>
          <a:p>
            <a:pPr algn="l">
              <a:lnSpc>
                <a:spcPts val="2800"/>
              </a:lnSpc>
            </a:pPr>
            <a:r>
              <a:rPr lang="en-US" sz="1600" b="0" i="0" dirty="0">
                <a:solidFill>
                  <a:srgbClr val="003359"/>
                </a:solidFill>
                <a:latin typeface="Arial" pitchFamily="34" charset="0"/>
                <a:cs typeface="Arial" pitchFamily="34" charset="0"/>
              </a:rPr>
              <a:t>Teacher</a:t>
            </a:r>
          </a:p>
          <a:p>
            <a:pPr algn="l">
              <a:lnSpc>
                <a:spcPts val="2800"/>
              </a:lnSpc>
            </a:pPr>
            <a:r>
              <a:rPr lang="en-US" sz="1600" b="0" i="0" dirty="0">
                <a:solidFill>
                  <a:srgbClr val="003359"/>
                </a:solidFill>
                <a:latin typeface="Arial" pitchFamily="34" charset="0"/>
                <a:cs typeface="Arial" pitchFamily="34" charset="0"/>
              </a:rPr>
              <a:t>Class was fun</a:t>
            </a:r>
          </a:p>
          <a:p>
            <a:pPr algn="l">
              <a:lnSpc>
                <a:spcPts val="2800"/>
              </a:lnSpc>
            </a:pPr>
            <a:r>
              <a:rPr lang="en-US" sz="1600" b="0" i="0" dirty="0">
                <a:solidFill>
                  <a:srgbClr val="003359"/>
                </a:solidFill>
                <a:latin typeface="Arial" pitchFamily="34" charset="0"/>
                <a:cs typeface="Arial" pitchFamily="34" charset="0"/>
              </a:rPr>
              <a:t>Instructions were clear</a:t>
            </a:r>
          </a:p>
        </p:txBody>
      </p:sp>
      <p:sp>
        <p:nvSpPr>
          <p:cNvPr id="8" name="TextBox 7"/>
          <p:cNvSpPr txBox="1"/>
          <p:nvPr/>
        </p:nvSpPr>
        <p:spPr>
          <a:xfrm>
            <a:off x="6661150" y="2527300"/>
            <a:ext cx="2127250" cy="1267993"/>
          </a:xfrm>
          <a:prstGeom prst="rect">
            <a:avLst/>
          </a:prstGeom>
        </p:spPr>
        <p:txBody>
          <a:bodyPr wrap="square" lIns="0" tIns="0" rIns="0" bIns="0" rtlCol="0" anchor="ctr" anchorCtr="0">
            <a:noAutofit/>
          </a:bodyPr>
          <a:lstStyle/>
          <a:p>
            <a:pPr algn="r">
              <a:lnSpc>
                <a:spcPts val="2800"/>
              </a:lnSpc>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p:txBody>
      </p:sp>
      <p:sp>
        <p:nvSpPr>
          <p:cNvPr id="2" name="TextBox 1"/>
          <p:cNvSpPr txBox="1"/>
          <p:nvPr/>
        </p:nvSpPr>
        <p:spPr>
          <a:xfrm>
            <a:off x="7594600" y="2527300"/>
            <a:ext cx="1193800" cy="1267993"/>
          </a:xfrm>
          <a:prstGeom prst="rect">
            <a:avLst/>
          </a:prstGeom>
        </p:spPr>
        <p:txBody>
          <a:bodyPr wrap="square" lIns="0" tIns="0" rIns="0" bIns="0" rtlCol="0" anchor="ctr" anchorCtr="0">
            <a:noAutofit/>
          </a:bodyPr>
          <a:lstStyle/>
          <a:p>
            <a:pPr algn="r">
              <a:lnSpc>
                <a:spcPts val="2800"/>
              </a:lnSpc>
            </a:pPr>
            <a:r>
              <a:rPr lang="fr-FR" sz="1600" b="0" i="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C7EDF6"/>
                </a:solidFill>
                <a:latin typeface="Wingdings" charset="2"/>
                <a:cs typeface="Wingdings" charset="2"/>
              </a:rPr>
              <a:t>«««««</a:t>
            </a:r>
          </a:p>
        </p:txBody>
      </p:sp>
    </p:spTree>
    <p:extLst>
      <p:ext uri="{BB962C8B-B14F-4D97-AF65-F5344CB8AC3E}">
        <p14:creationId xmlns:p14="http://schemas.microsoft.com/office/powerpoint/2010/main" val="10241187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pic>
        <p:nvPicPr>
          <p:cNvPr id="2" name="Picture 1" descr="WSE_MASTER LOGO_COLOUR_NEGATIV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3" name="TextBox 2"/>
          <p:cNvSpPr txBox="1"/>
          <p:nvPr/>
        </p:nvSpPr>
        <p:spPr>
          <a:xfrm>
            <a:off x="533400" y="3330769"/>
            <a:ext cx="8077200" cy="1441344"/>
          </a:xfrm>
          <a:prstGeom prst="rect">
            <a:avLst/>
          </a:prstGeom>
          <a:noFill/>
        </p:spPr>
        <p:txBody>
          <a:bodyPr wrap="square" lIns="0" tIns="0" rIns="0" bIns="0" numCol="2" spcCol="540000" rtlCol="0" anchor="ctr" anchorCtr="0">
            <a:noAutofit/>
          </a:bodyPr>
          <a:lstStyle/>
          <a:p>
            <a:pPr>
              <a:lnSpc>
                <a:spcPts val="1100"/>
              </a:lnSpc>
            </a:pPr>
            <a:r>
              <a:rPr lang="en-US" sz="800" b="1" i="0" dirty="0">
                <a:solidFill>
                  <a:schemeClr val="bg1"/>
                </a:solidFill>
                <a:latin typeface="Arial" pitchFamily="34" charset="0"/>
                <a:cs typeface="Arial" pitchFamily="34" charset="0"/>
              </a:rPr>
              <a:t>© </a:t>
            </a:r>
            <a:r>
              <a:rPr lang="en-US" sz="800" b="1" i="0" dirty="0" smtClean="0">
                <a:solidFill>
                  <a:schemeClr val="bg1"/>
                </a:solidFill>
                <a:latin typeface="Arial" pitchFamily="34" charset="0"/>
                <a:cs typeface="Arial" pitchFamily="34" charset="0"/>
              </a:rPr>
              <a:t>2017 </a:t>
            </a:r>
            <a:r>
              <a:rPr lang="en-US" sz="800" b="1" i="0" dirty="0">
                <a:solidFill>
                  <a:schemeClr val="bg1"/>
                </a:solidFill>
                <a:latin typeface="Arial" pitchFamily="34" charset="0"/>
                <a:cs typeface="Arial" pitchFamily="34" charset="0"/>
              </a:rPr>
              <a:t>by Pearson Education Limited All rights reserved.</a:t>
            </a:r>
          </a:p>
          <a:p>
            <a:pPr>
              <a:lnSpc>
                <a:spcPts val="1100"/>
              </a:lnSpc>
            </a:pPr>
            <a:endParaRPr lang="en-US" sz="800" b="0" i="0" dirty="0">
              <a:solidFill>
                <a:schemeClr val="bg1"/>
              </a:solidFill>
              <a:latin typeface="Arial" pitchFamily="34" charset="0"/>
              <a:cs typeface="Arial" pitchFamily="34" charset="0"/>
            </a:endParaRPr>
          </a:p>
          <a:p>
            <a:pPr>
              <a:lnSpc>
                <a:spcPts val="1100"/>
              </a:lnSpc>
            </a:pPr>
            <a:r>
              <a:rPr lang="en-US" sz="800" b="0" i="0" dirty="0">
                <a:solidFill>
                  <a:schemeClr val="bg1"/>
                </a:solidFill>
                <a:latin typeface="Arial" pitchFamily="34" charset="0"/>
                <a:cs typeface="Arial" pitchFamily="34" charset="0"/>
              </a:rPr>
              <a:t>No part of this publication may be reproduced, stored in a retrieval system, or transmitted in any form or by any means, electronic, mechanical, photocopying, recording or otherwise without the permission of the Publishers.</a:t>
            </a:r>
          </a:p>
          <a:p>
            <a:pPr>
              <a:lnSpc>
                <a:spcPts val="1100"/>
              </a:lnSpc>
            </a:pPr>
            <a:endParaRPr lang="en-US" sz="800" b="0" i="0" dirty="0">
              <a:solidFill>
                <a:schemeClr val="bg1"/>
              </a:solidFill>
              <a:latin typeface="Arial" pitchFamily="34" charset="0"/>
              <a:cs typeface="Arial" pitchFamily="34" charset="0"/>
            </a:endParaRPr>
          </a:p>
          <a:p>
            <a:pPr>
              <a:lnSpc>
                <a:spcPts val="1100"/>
              </a:lnSpc>
            </a:pPr>
            <a:r>
              <a:rPr lang="en-US" sz="800" b="0" i="0" dirty="0">
                <a:solidFill>
                  <a:schemeClr val="bg1"/>
                </a:solidFill>
                <a:latin typeface="Arial" pitchFamily="34" charset="0"/>
                <a:cs typeface="Arial" pitchFamily="34" charset="0"/>
              </a:rPr>
              <a:t>This material is the intellectual property of Pearson Education Limited</a:t>
            </a:r>
            <a:r>
              <a:rPr lang="en-US" sz="800" b="0" i="0" dirty="0" smtClean="0">
                <a:solidFill>
                  <a:schemeClr val="bg1"/>
                </a:solidFill>
                <a:latin typeface="Arial" pitchFamily="34" charset="0"/>
                <a:cs typeface="Arial" pitchFamily="34" charset="0"/>
              </a:rPr>
              <a:t>.</a:t>
            </a:r>
          </a:p>
          <a:p>
            <a:pPr>
              <a:lnSpc>
                <a:spcPts val="1100"/>
              </a:lnSpc>
            </a:pPr>
            <a:endParaRPr lang="en-US" sz="800" dirty="0">
              <a:solidFill>
                <a:schemeClr val="bg1"/>
              </a:solidFill>
              <a:latin typeface="Arial" pitchFamily="34" charset="0"/>
              <a:cs typeface="Arial" pitchFamily="34" charset="0"/>
            </a:endParaRPr>
          </a:p>
          <a:p>
            <a:pPr>
              <a:lnSpc>
                <a:spcPts val="1100"/>
              </a:lnSpc>
            </a:pPr>
            <a:endParaRPr lang="en-US" sz="800" b="0" i="0" dirty="0" smtClean="0">
              <a:solidFill>
                <a:schemeClr val="bg1"/>
              </a:solidFill>
              <a:latin typeface="Arial" pitchFamily="34" charset="0"/>
              <a:cs typeface="Arial" pitchFamily="34" charset="0"/>
            </a:endParaRPr>
          </a:p>
          <a:p>
            <a:pPr>
              <a:lnSpc>
                <a:spcPts val="1100"/>
              </a:lnSpc>
            </a:pPr>
            <a:endParaRPr lang="en-US" sz="800" b="0" i="0" dirty="0" smtClean="0">
              <a:solidFill>
                <a:schemeClr val="bg1"/>
              </a:solidFill>
              <a:latin typeface="Arial" pitchFamily="34" charset="0"/>
              <a:cs typeface="Arial" pitchFamily="34" charset="0"/>
            </a:endParaRPr>
          </a:p>
          <a:p>
            <a:pPr>
              <a:lnSpc>
                <a:spcPts val="1100"/>
              </a:lnSpc>
            </a:pPr>
            <a:endParaRPr lang="en-US" sz="800" b="0" i="0" dirty="0">
              <a:solidFill>
                <a:schemeClr val="bg1"/>
              </a:solidFill>
              <a:latin typeface="Arial" pitchFamily="34" charset="0"/>
              <a:cs typeface="Arial" pitchFamily="34" charset="0"/>
            </a:endParaRPr>
          </a:p>
          <a:p>
            <a:pPr>
              <a:lnSpc>
                <a:spcPts val="1100"/>
              </a:lnSpc>
            </a:pPr>
            <a:r>
              <a:rPr lang="en-US" sz="800" b="0" i="0" dirty="0">
                <a:solidFill>
                  <a:schemeClr val="bg1"/>
                </a:solidFill>
                <a:latin typeface="Arial" pitchFamily="34" charset="0"/>
                <a:cs typeface="Arial" pitchFamily="34" charset="0"/>
              </a:rPr>
              <a:t>Image Credits:</a:t>
            </a:r>
          </a:p>
          <a:p>
            <a:r>
              <a:rPr lang="en-US" sz="800" dirty="0" err="1">
                <a:solidFill>
                  <a:schemeClr val="bg1"/>
                </a:solidFill>
                <a:latin typeface="Arial" pitchFamily="34" charset="0"/>
                <a:cs typeface="Arial" pitchFamily="34" charset="0"/>
              </a:rPr>
              <a:t>winston</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volff</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jfunk</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pixindy</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monticellllo</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Yuriy</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Seleznyov</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badmanproduction</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Jacek </a:t>
            </a:r>
            <a:r>
              <a:rPr lang="en-US" sz="800" dirty="0" err="1">
                <a:solidFill>
                  <a:schemeClr val="bg1"/>
                </a:solidFill>
                <a:latin typeface="Arial" pitchFamily="34" charset="0"/>
                <a:cs typeface="Arial" pitchFamily="34" charset="0"/>
              </a:rPr>
              <a:t>Chabraszewski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baibaz</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mimadeo</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winston</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volff</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baibaz</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monticellllo</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mimadeo</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Jacek </a:t>
            </a:r>
            <a:r>
              <a:rPr lang="en-US" sz="800" dirty="0" err="1">
                <a:solidFill>
                  <a:schemeClr val="bg1"/>
                </a:solidFill>
                <a:latin typeface="Arial" pitchFamily="34" charset="0"/>
                <a:cs typeface="Arial" pitchFamily="34" charset="0"/>
              </a:rPr>
              <a:t>Chabraszewski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winston</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Jacek </a:t>
            </a:r>
            <a:r>
              <a:rPr lang="en-US" sz="800" dirty="0" err="1">
                <a:solidFill>
                  <a:schemeClr val="bg1"/>
                </a:solidFill>
                <a:latin typeface="Arial" pitchFamily="34" charset="0"/>
                <a:cs typeface="Arial" pitchFamily="34" charset="0"/>
              </a:rPr>
              <a:t>Chabraszewski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mimadeo</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jfunk</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badmanproduction</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pixindy</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Studio </a:t>
            </a:r>
            <a:r>
              <a:rPr lang="en-US" sz="800" dirty="0" err="1">
                <a:solidFill>
                  <a:schemeClr val="bg1"/>
                </a:solidFill>
                <a:latin typeface="Arial" pitchFamily="34" charset="0"/>
                <a:cs typeface="Arial" pitchFamily="34" charset="0"/>
              </a:rPr>
              <a:t>Gi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monticellllo</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bergamont</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chrisdorney</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carmenmsaa</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valery121283/</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baibaz</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Mara </a:t>
            </a:r>
            <a:r>
              <a:rPr lang="en-US" sz="800" dirty="0" err="1">
                <a:solidFill>
                  <a:schemeClr val="bg1"/>
                </a:solidFill>
                <a:latin typeface="Arial" pitchFamily="34" charset="0"/>
                <a:cs typeface="Arial" pitchFamily="34" charset="0"/>
              </a:rPr>
              <a:t>Zemgaliete</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Alonso Aguilar/</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leisuretime70/</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valery121283/</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sommai</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katy_89/</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a:t>
            </a:r>
            <a:r>
              <a:rPr lang="en-US" sz="800" dirty="0" err="1">
                <a:solidFill>
                  <a:schemeClr val="bg1"/>
                </a:solidFill>
                <a:latin typeface="Arial" pitchFamily="34" charset="0"/>
                <a:cs typeface="Arial" pitchFamily="34" charset="0"/>
              </a:rPr>
              <a:t>starush</a:t>
            </a:r>
            <a:r>
              <a:rPr lang="en-US" sz="800" dirty="0">
                <a:solidFill>
                  <a:schemeClr val="bg1"/>
                </a:solidFill>
                <a:latin typeface="Arial" pitchFamily="34" charset="0"/>
                <a:cs typeface="Arial" pitchFamily="34" charset="0"/>
              </a:rPr>
              <a: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Stacy Barnett/</a:t>
            </a:r>
            <a:r>
              <a:rPr lang="en-US" sz="800" dirty="0" err="1">
                <a:solidFill>
                  <a:schemeClr val="bg1"/>
                </a:solidFill>
                <a:latin typeface="Arial" pitchFamily="34" charset="0"/>
                <a:cs typeface="Arial" pitchFamily="34" charset="0"/>
              </a:rPr>
              <a:t>Fotolia</a:t>
            </a:r>
            <a:r>
              <a:rPr lang="en-US" sz="800" dirty="0">
                <a:solidFill>
                  <a:schemeClr val="bg1"/>
                </a:solidFill>
                <a:latin typeface="Arial" pitchFamily="34" charset="0"/>
                <a:cs typeface="Arial" pitchFamily="34" charset="0"/>
              </a:rPr>
              <a:t>; Raisa </a:t>
            </a:r>
            <a:r>
              <a:rPr lang="en-US" sz="800" dirty="0" err="1" smtClean="0">
                <a:solidFill>
                  <a:schemeClr val="bg1"/>
                </a:solidFill>
                <a:latin typeface="Arial" pitchFamily="34" charset="0"/>
                <a:cs typeface="Arial" pitchFamily="34" charset="0"/>
              </a:rPr>
              <a:t>Kanareva</a:t>
            </a:r>
            <a:r>
              <a:rPr lang="en-US" sz="800" dirty="0" smtClean="0">
                <a:solidFill>
                  <a:schemeClr val="bg1"/>
                </a:solidFill>
                <a:latin typeface="Arial" pitchFamily="34" charset="0"/>
                <a:cs typeface="Arial" pitchFamily="34" charset="0"/>
              </a:rPr>
              <a:t>/</a:t>
            </a:r>
            <a:r>
              <a:rPr lang="en-US" sz="800" dirty="0" err="1" smtClean="0">
                <a:solidFill>
                  <a:schemeClr val="bg1"/>
                </a:solidFill>
                <a:latin typeface="Arial" pitchFamily="34" charset="0"/>
                <a:cs typeface="Arial" pitchFamily="34" charset="0"/>
              </a:rPr>
              <a:t>Fotolia</a:t>
            </a:r>
            <a:r>
              <a:rPr lang="en-US" sz="800" dirty="0" smtClean="0">
                <a:solidFill>
                  <a:schemeClr val="bg1"/>
                </a:solidFill>
                <a:latin typeface="Arial" pitchFamily="34" charset="0"/>
                <a:cs typeface="Arial" pitchFamily="34" charset="0"/>
              </a:rPr>
              <a:t>; </a:t>
            </a:r>
            <a:r>
              <a:rPr lang="en-US" sz="800" dirty="0" err="1" smtClean="0">
                <a:solidFill>
                  <a:schemeClr val="bg1"/>
                </a:solidFill>
                <a:latin typeface="Arial" pitchFamily="34" charset="0"/>
                <a:cs typeface="Arial" pitchFamily="34" charset="0"/>
              </a:rPr>
              <a:t>Kaspars</a:t>
            </a:r>
            <a:r>
              <a:rPr lang="en-US" sz="800" dirty="0" smtClean="0">
                <a:solidFill>
                  <a:schemeClr val="bg1"/>
                </a:solidFill>
                <a:latin typeface="Arial" pitchFamily="34" charset="0"/>
                <a:cs typeface="Arial" pitchFamily="34" charset="0"/>
              </a:rPr>
              <a:t> </a:t>
            </a:r>
            <a:r>
              <a:rPr lang="en-US" sz="800" dirty="0" err="1" smtClean="0">
                <a:solidFill>
                  <a:schemeClr val="bg1"/>
                </a:solidFill>
                <a:latin typeface="Arial" panose="020B0604020202020204" pitchFamily="34" charset="0"/>
                <a:cs typeface="Arial" pitchFamily="34" charset="0"/>
              </a:rPr>
              <a:t>Grinvalds</a:t>
            </a:r>
            <a:r>
              <a:rPr lang="en-US" sz="800" dirty="0" smtClean="0">
                <a:solidFill>
                  <a:schemeClr val="bg1"/>
                </a:solidFill>
                <a:latin typeface="Arial" pitchFamily="34" charset="0"/>
                <a:cs typeface="Arial" pitchFamily="34" charset="0"/>
              </a:rPr>
              <a:t>/</a:t>
            </a:r>
            <a:r>
              <a:rPr lang="en-US" sz="800" dirty="0" err="1" smtClean="0">
                <a:solidFill>
                  <a:schemeClr val="bg1"/>
                </a:solidFill>
                <a:latin typeface="Arial" pitchFamily="34" charset="0"/>
                <a:cs typeface="Arial" pitchFamily="34" charset="0"/>
              </a:rPr>
              <a:t>Fotolia</a:t>
            </a:r>
            <a:r>
              <a:rPr lang="en-US" sz="800" dirty="0" smtClean="0">
                <a:solidFill>
                  <a:schemeClr val="bg1"/>
                </a:solidFill>
                <a:latin typeface="Arial" pitchFamily="34" charset="0"/>
                <a:cs typeface="Arial" pitchFamily="34" charset="0"/>
              </a:rPr>
              <a:t>; </a:t>
            </a:r>
            <a:r>
              <a:rPr lang="en-US" sz="800" dirty="0" err="1">
                <a:solidFill>
                  <a:schemeClr val="bg1"/>
                </a:solidFill>
                <a:latin typeface="Arial" panose="020B0604020202020204" pitchFamily="34" charset="0"/>
                <a:cs typeface="Arial" panose="020B0604020202020204" pitchFamily="34" charset="0"/>
              </a:rPr>
              <a:t>WavebreakMediaMicro</a:t>
            </a:r>
            <a:r>
              <a:rPr lang="en-US" sz="800" dirty="0">
                <a:solidFill>
                  <a:schemeClr val="bg1"/>
                </a:solidFill>
                <a:latin typeface="Arial" panose="020B0604020202020204" pitchFamily="34" charset="0"/>
                <a:cs typeface="Arial" panose="020B0604020202020204" pitchFamily="34" charset="0"/>
              </a:rPr>
              <a:t>/</a:t>
            </a:r>
            <a:r>
              <a:rPr lang="en-US" sz="800" dirty="0" err="1">
                <a:solidFill>
                  <a:schemeClr val="bg1"/>
                </a:solidFill>
                <a:latin typeface="Arial" panose="020B0604020202020204" pitchFamily="34" charset="0"/>
                <a:cs typeface="Arial" panose="020B0604020202020204" pitchFamily="34" charset="0"/>
              </a:rPr>
              <a:t>Fotolia</a:t>
            </a:r>
            <a:r>
              <a:rPr lang="en-US" sz="800" dirty="0">
                <a:solidFill>
                  <a:schemeClr val="bg1"/>
                </a:solidFill>
                <a:latin typeface="Arial" panose="020B0604020202020204" pitchFamily="34" charset="0"/>
                <a:cs typeface="Arial" panose="020B0604020202020204" pitchFamily="34" charset="0"/>
              </a:rPr>
              <a:t> </a:t>
            </a:r>
            <a:r>
              <a:rPr lang="en-US" sz="800" dirty="0" smtClean="0">
                <a:solidFill>
                  <a:schemeClr val="bg1"/>
                </a:solidFill>
                <a:latin typeface="Arial" panose="020B0604020202020204" pitchFamily="34" charset="0"/>
                <a:cs typeface="Arial" panose="020B0604020202020204" pitchFamily="34" charset="0"/>
              </a:rPr>
              <a:t>; </a:t>
            </a:r>
            <a:r>
              <a:rPr lang="en-US" sz="800" dirty="0" err="1">
                <a:solidFill>
                  <a:schemeClr val="bg1"/>
                </a:solidFill>
                <a:latin typeface="Arial" panose="020B0604020202020204" pitchFamily="34" charset="0"/>
                <a:cs typeface="Arial" panose="020B0604020202020204" pitchFamily="34" charset="0"/>
              </a:rPr>
              <a:t>CandyBox</a:t>
            </a:r>
            <a:r>
              <a:rPr lang="en-US" sz="800" dirty="0">
                <a:solidFill>
                  <a:schemeClr val="bg1"/>
                </a:solidFill>
                <a:latin typeface="Arial" panose="020B0604020202020204" pitchFamily="34" charset="0"/>
                <a:cs typeface="Arial" panose="020B0604020202020204" pitchFamily="34" charset="0"/>
              </a:rPr>
              <a:t> </a:t>
            </a:r>
            <a:r>
              <a:rPr lang="en-US" sz="800" dirty="0" smtClean="0">
                <a:solidFill>
                  <a:schemeClr val="bg1"/>
                </a:solidFill>
                <a:latin typeface="Arial" panose="020B0604020202020204" pitchFamily="34" charset="0"/>
                <a:cs typeface="Arial" panose="020B0604020202020204" pitchFamily="34" charset="0"/>
              </a:rPr>
              <a:t>Images/Shutterstock</a:t>
            </a:r>
            <a:endParaRPr 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36047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2.1: Context Creation</a:t>
            </a:r>
            <a:endParaRPr lang="en-US" sz="1600" b="0" i="0" dirty="0">
              <a:solidFill>
                <a:srgbClr val="FFFFFF"/>
              </a:solidFill>
              <a:latin typeface="Arial" pitchFamily="34" charset="0"/>
              <a:cs typeface="Arial"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3789" y="1866105"/>
            <a:ext cx="1569600" cy="1883085"/>
          </a:xfrm>
          <a:prstGeom prst="rect">
            <a:avLst/>
          </a:prstGeom>
        </p:spPr>
      </p:pic>
      <p:pic>
        <p:nvPicPr>
          <p:cNvPr id="4" name="Picture 3"/>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2194" b="100000" l="10586" r="93243">
                        <a14:backgroundMark x1="41441" y1="87931" x2="41441" y2="87931"/>
                        <a14:backgroundMark x1="47635" y1="93730" x2="47635" y2="93730"/>
                        <a14:backgroundMark x1="54167" y1="97179" x2="54167" y2="97179"/>
                        <a14:backgroundMark x1="64977" y1="95768" x2="64977" y2="95768"/>
                        <a14:backgroundMark x1="81194" y1="89342" x2="81194" y2="89342"/>
                        <a14:backgroundMark x1="86712" y1="89342" x2="86712" y2="89342"/>
                        <a14:backgroundMark x1="75225" y1="95455" x2="75225" y2="95455"/>
                        <a14:backgroundMark x1="75225" y1="95455" x2="75225" y2="95455"/>
                        <a14:backgroundMark x1="54617" y1="93103" x2="54617" y2="93103"/>
                        <a14:backgroundMark x1="39977" y1="80094" x2="39977" y2="80094"/>
                        <a14:backgroundMark x1="35473" y1="78370" x2="35473" y2="78370"/>
                      </a14:backgroundRemoval>
                    </a14:imgEffect>
                  </a14:imgLayer>
                </a14:imgProps>
              </a:ext>
              <a:ext uri="{28A0092B-C50C-407E-A947-70E740481C1C}">
                <a14:useLocalDpi xmlns:a14="http://schemas.microsoft.com/office/drawing/2010/main"/>
              </a:ext>
            </a:extLst>
          </a:blip>
          <a:srcRect/>
          <a:stretch/>
        </p:blipFill>
        <p:spPr>
          <a:xfrm>
            <a:off x="6067069" y="2884329"/>
            <a:ext cx="2707200" cy="1891687"/>
          </a:xfrm>
          <a:prstGeom prst="rect">
            <a:avLst/>
          </a:prstGeom>
          <a:solidFill>
            <a:srgbClr val="CABAC1"/>
          </a:solidFill>
        </p:spPr>
      </p:pic>
      <p:grpSp>
        <p:nvGrpSpPr>
          <p:cNvPr id="27" name="Group 26"/>
          <p:cNvGrpSpPr/>
          <p:nvPr/>
        </p:nvGrpSpPr>
        <p:grpSpPr>
          <a:xfrm>
            <a:off x="427038" y="3828263"/>
            <a:ext cx="3132000" cy="872522"/>
            <a:chOff x="2079508" y="2128159"/>
            <a:chExt cx="2572342" cy="545502"/>
          </a:xfrm>
        </p:grpSpPr>
        <p:sp>
          <p:nvSpPr>
            <p:cNvPr id="28" name="TextBox 27"/>
            <p:cNvSpPr txBox="1"/>
            <p:nvPr/>
          </p:nvSpPr>
          <p:spPr>
            <a:xfrm>
              <a:off x="2079508" y="2268530"/>
              <a:ext cx="2572342" cy="405131"/>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9" name="Right Triangle 28"/>
            <p:cNvSpPr/>
            <p:nvPr/>
          </p:nvSpPr>
          <p:spPr>
            <a:xfrm flipH="1">
              <a:off x="4122622" y="2128159"/>
              <a:ext cx="121225" cy="92280"/>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0" name="TextBox 29"/>
          <p:cNvSpPr txBox="1"/>
          <p:nvPr/>
        </p:nvSpPr>
        <p:spPr>
          <a:xfrm>
            <a:off x="599401" y="4207012"/>
            <a:ext cx="2873992"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No, they aren’t. They’re eggs</a:t>
            </a:r>
            <a:endParaRPr lang="en-US" sz="1600" dirty="0">
              <a:solidFill>
                <a:srgbClr val="003359"/>
              </a:solidFill>
              <a:latin typeface="Arial" pitchFamily="34" charset="0"/>
              <a:cs typeface="Arial" pitchFamily="34" charset="0"/>
            </a:endParaRPr>
          </a:p>
        </p:txBody>
      </p:sp>
      <p:grpSp>
        <p:nvGrpSpPr>
          <p:cNvPr id="40" name="Group 39"/>
          <p:cNvGrpSpPr/>
          <p:nvPr/>
        </p:nvGrpSpPr>
        <p:grpSpPr>
          <a:xfrm flipH="1">
            <a:off x="3283813" y="931608"/>
            <a:ext cx="1971675" cy="868366"/>
            <a:chOff x="2374900" y="1792288"/>
            <a:chExt cx="1971675" cy="868366"/>
          </a:xfrm>
          <a:solidFill>
            <a:srgbClr val="D0ECF3"/>
          </a:solidFill>
        </p:grpSpPr>
        <p:sp>
          <p:nvSpPr>
            <p:cNvPr id="41" name="TextBox 40"/>
            <p:cNvSpPr txBox="1"/>
            <p:nvPr/>
          </p:nvSpPr>
          <p:spPr>
            <a:xfrm>
              <a:off x="2374900" y="1792288"/>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They’re chips, right?</a:t>
              </a:r>
            </a:p>
          </p:txBody>
        </p:sp>
        <p:sp>
          <p:nvSpPr>
            <p:cNvPr id="42" name="Right Triangle 41"/>
            <p:cNvSpPr/>
            <p:nvPr/>
          </p:nvSpPr>
          <p:spPr>
            <a:xfrm flipH="1" flipV="1">
              <a:off x="3859831" y="251460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8" name="Group 17"/>
          <p:cNvGrpSpPr/>
          <p:nvPr/>
        </p:nvGrpSpPr>
        <p:grpSpPr>
          <a:xfrm>
            <a:off x="0" y="446088"/>
            <a:ext cx="9144000" cy="72000"/>
            <a:chOff x="0" y="446088"/>
            <a:chExt cx="9144000" cy="72000"/>
          </a:xfrm>
        </p:grpSpPr>
        <p:sp>
          <p:nvSpPr>
            <p:cNvPr id="19" name="Rectangle 1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0" name="Rectangle 1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24886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63701" y="858770"/>
            <a:ext cx="5834062" cy="3925955"/>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16" name="TextBox 15"/>
          <p:cNvSpPr txBox="1"/>
          <p:nvPr/>
        </p:nvSpPr>
        <p:spPr>
          <a:xfrm>
            <a:off x="5562600" y="88900"/>
            <a:ext cx="3225800" cy="246221"/>
          </a:xfrm>
          <a:prstGeom prst="rect">
            <a:avLst/>
          </a:prstGeom>
        </p:spPr>
        <p:txBody>
          <a:bodyPr wrap="square" lIns="0" tIns="0" rIns="0" bIns="0" rtlCol="0" anchor="ctr">
            <a:spAutoFit/>
          </a:bodyPr>
          <a:lstStyle/>
          <a:p>
            <a:pPr algn="r">
              <a:defRPr/>
            </a:pPr>
            <a:r>
              <a:rPr lang="en-US" sz="1600" dirty="0">
                <a:solidFill>
                  <a:srgbClr val="FFFFFF"/>
                </a:solidFill>
                <a:latin typeface="Arial" pitchFamily="34" charset="0"/>
                <a:cs typeface="Arial" pitchFamily="34" charset="0"/>
              </a:rPr>
              <a:t>Activity 2.1: Concept Check</a:t>
            </a:r>
            <a:endParaRPr lang="en-US" sz="1600" b="0" i="0" dirty="0">
              <a:solidFill>
                <a:srgbClr val="FFFFFF"/>
              </a:solidFill>
              <a:latin typeface="Arial" pitchFamily="34" charset="0"/>
              <a:cs typeface="Arial" pitchFamily="34" charset="0"/>
            </a:endParaRPr>
          </a:p>
        </p:txBody>
      </p:sp>
      <p:grpSp>
        <p:nvGrpSpPr>
          <p:cNvPr id="18" name="Group 17"/>
          <p:cNvGrpSpPr/>
          <p:nvPr/>
        </p:nvGrpSpPr>
        <p:grpSpPr>
          <a:xfrm>
            <a:off x="6586082" y="917325"/>
            <a:ext cx="2168518" cy="648000"/>
            <a:chOff x="1750556" y="2687635"/>
            <a:chExt cx="2168518" cy="648000"/>
          </a:xfrm>
        </p:grpSpPr>
        <p:sp>
          <p:nvSpPr>
            <p:cNvPr id="19" name="TextBox 18"/>
            <p:cNvSpPr txBox="1"/>
            <p:nvPr/>
          </p:nvSpPr>
          <p:spPr>
            <a:xfrm>
              <a:off x="1946274" y="268763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endParaRPr lang="en-US" sz="1600" dirty="0">
                <a:solidFill>
                  <a:srgbClr val="003359"/>
                </a:solidFill>
                <a:latin typeface="Arial" pitchFamily="34" charset="0"/>
                <a:cs typeface="Arial" pitchFamily="34" charset="0"/>
              </a:endParaRPr>
            </a:p>
          </p:txBody>
        </p:sp>
        <p:sp>
          <p:nvSpPr>
            <p:cNvPr id="20" name="Right Triangle 19"/>
            <p:cNvSpPr/>
            <p:nvPr/>
          </p:nvSpPr>
          <p:spPr>
            <a:xfrm rot="5400000" flipH="1" flipV="1">
              <a:off x="1750556" y="3105124"/>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1" name="TextBox 20"/>
          <p:cNvSpPr txBox="1"/>
          <p:nvPr/>
        </p:nvSpPr>
        <p:spPr>
          <a:xfrm>
            <a:off x="6985271" y="1069286"/>
            <a:ext cx="1505540" cy="338554"/>
          </a:xfrm>
          <a:prstGeom prst="rect">
            <a:avLst/>
          </a:prstGeom>
          <a:noFill/>
        </p:spPr>
        <p:txBody>
          <a:bodyPr wrap="none" rtlCol="0">
            <a:spAutoFit/>
          </a:bodyPr>
          <a:lstStyle/>
          <a:p>
            <a:r>
              <a:rPr lang="en-US" sz="1600" dirty="0" smtClean="0">
                <a:solidFill>
                  <a:srgbClr val="003359"/>
                </a:solidFill>
                <a:latin typeface="Arial" pitchFamily="34" charset="0"/>
                <a:cs typeface="Arial" pitchFamily="34" charset="0"/>
              </a:rPr>
              <a:t>salad and cola</a:t>
            </a:r>
            <a:endParaRPr lang="en-US" sz="1600" dirty="0">
              <a:solidFill>
                <a:srgbClr val="003359"/>
              </a:solidFill>
              <a:latin typeface="Arial" pitchFamily="34" charset="0"/>
              <a:cs typeface="Arial" pitchFamily="34" charset="0"/>
            </a:endParaRPr>
          </a:p>
        </p:txBody>
      </p:sp>
      <p:grpSp>
        <p:nvGrpSpPr>
          <p:cNvPr id="25" name="Group 24"/>
          <p:cNvGrpSpPr/>
          <p:nvPr/>
        </p:nvGrpSpPr>
        <p:grpSpPr>
          <a:xfrm>
            <a:off x="401638" y="964175"/>
            <a:ext cx="2189163" cy="648000"/>
            <a:chOff x="3155950" y="2976564"/>
            <a:chExt cx="2189163" cy="648000"/>
          </a:xfrm>
        </p:grpSpPr>
        <p:sp>
          <p:nvSpPr>
            <p:cNvPr id="26" name="TextBox 25"/>
            <p:cNvSpPr txBox="1"/>
            <p:nvPr/>
          </p:nvSpPr>
          <p:spPr>
            <a:xfrm flipH="1">
              <a:off x="3155950" y="2976564"/>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What other foods and drinks do you know?</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a:off x="5199062" y="343166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7" name="Group 16"/>
          <p:cNvGrpSpPr/>
          <p:nvPr/>
        </p:nvGrpSpPr>
        <p:grpSpPr>
          <a:xfrm>
            <a:off x="0" y="446088"/>
            <a:ext cx="9144000" cy="72000"/>
            <a:chOff x="0" y="446088"/>
            <a:chExt cx="9144000" cy="72000"/>
          </a:xfrm>
        </p:grpSpPr>
        <p:sp>
          <p:nvSpPr>
            <p:cNvPr id="22" name="Rectangle 2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2549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36" name="Group 35"/>
          <p:cNvGrpSpPr/>
          <p:nvPr/>
        </p:nvGrpSpPr>
        <p:grpSpPr>
          <a:xfrm>
            <a:off x="0" y="446088"/>
            <a:ext cx="9144000" cy="72000"/>
            <a:chOff x="0" y="446088"/>
            <a:chExt cx="9144000" cy="72000"/>
          </a:xfrm>
        </p:grpSpPr>
        <p:sp>
          <p:nvSpPr>
            <p:cNvPr id="37" name="Rectangle 3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Rectangle 3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 name="Group 1"/>
          <p:cNvGrpSpPr/>
          <p:nvPr/>
        </p:nvGrpSpPr>
        <p:grpSpPr>
          <a:xfrm>
            <a:off x="358391" y="854662"/>
            <a:ext cx="2718848" cy="1898137"/>
            <a:chOff x="358391" y="854662"/>
            <a:chExt cx="2718848" cy="1898137"/>
          </a:xfrm>
        </p:grpSpPr>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8391" y="854662"/>
              <a:ext cx="2712456" cy="1629062"/>
            </a:xfrm>
            <a:prstGeom prst="rect">
              <a:avLst/>
            </a:prstGeom>
            <a:ln>
              <a:noFill/>
            </a:ln>
          </p:spPr>
        </p:pic>
        <p:grpSp>
          <p:nvGrpSpPr>
            <p:cNvPr id="43" name="Group 42"/>
            <p:cNvGrpSpPr/>
            <p:nvPr/>
          </p:nvGrpSpPr>
          <p:grpSpPr>
            <a:xfrm>
              <a:off x="359239" y="2447999"/>
              <a:ext cx="2718000" cy="304800"/>
              <a:chOff x="828674" y="2504451"/>
              <a:chExt cx="2677353" cy="304800"/>
            </a:xfrm>
          </p:grpSpPr>
          <p:pic>
            <p:nvPicPr>
              <p:cNvPr id="45" name="Picture 44"/>
              <p:cNvPicPr>
                <a:picLocks noChangeAspect="1"/>
              </p:cNvPicPr>
              <p:nvPr/>
            </p:nvPicPr>
            <p:blipFill>
              <a:blip r:embed="rId4"/>
              <a:stretch>
                <a:fillRect/>
              </a:stretch>
            </p:blipFill>
            <p:spPr>
              <a:xfrm>
                <a:off x="828674" y="2504451"/>
                <a:ext cx="2677353" cy="304800"/>
              </a:xfrm>
              <a:prstGeom prst="rect">
                <a:avLst/>
              </a:prstGeom>
            </p:spPr>
          </p:pic>
          <p:sp>
            <p:nvSpPr>
              <p:cNvPr id="48" name="TextBox 47"/>
              <p:cNvSpPr txBox="1"/>
              <p:nvPr/>
            </p:nvSpPr>
            <p:spPr>
              <a:xfrm>
                <a:off x="840581" y="2580651"/>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A</a:t>
                </a:r>
                <a:endParaRPr lang="en-US" sz="1600" i="0" dirty="0">
                  <a:solidFill>
                    <a:srgbClr val="003359"/>
                  </a:solidFill>
                  <a:latin typeface="Arial" pitchFamily="34" charset="0"/>
                  <a:cs typeface="Arial" pitchFamily="34" charset="0"/>
                </a:endParaRPr>
              </a:p>
            </p:txBody>
          </p:sp>
        </p:grpSp>
      </p:grpSp>
      <p:grpSp>
        <p:nvGrpSpPr>
          <p:cNvPr id="4" name="Group 3"/>
          <p:cNvGrpSpPr/>
          <p:nvPr/>
        </p:nvGrpSpPr>
        <p:grpSpPr>
          <a:xfrm>
            <a:off x="6057106" y="854662"/>
            <a:ext cx="2718313" cy="1898137"/>
            <a:chOff x="6057106" y="854662"/>
            <a:chExt cx="2718313" cy="1898137"/>
          </a:xfrm>
        </p:grpSpPr>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1019" y="854662"/>
              <a:ext cx="2714400" cy="1810484"/>
            </a:xfrm>
            <a:prstGeom prst="rect">
              <a:avLst/>
            </a:prstGeom>
          </p:spPr>
        </p:pic>
        <p:grpSp>
          <p:nvGrpSpPr>
            <p:cNvPr id="49" name="Group 48"/>
            <p:cNvGrpSpPr/>
            <p:nvPr/>
          </p:nvGrpSpPr>
          <p:grpSpPr>
            <a:xfrm>
              <a:off x="6057106" y="2447999"/>
              <a:ext cx="2718313" cy="304800"/>
              <a:chOff x="908636" y="2485401"/>
              <a:chExt cx="2635537" cy="304800"/>
            </a:xfrm>
          </p:grpSpPr>
          <p:pic>
            <p:nvPicPr>
              <p:cNvPr id="50" name="Picture 49"/>
              <p:cNvPicPr>
                <a:picLocks noChangeAspect="1"/>
              </p:cNvPicPr>
              <p:nvPr/>
            </p:nvPicPr>
            <p:blipFill>
              <a:blip r:embed="rId4"/>
              <a:stretch>
                <a:fillRect/>
              </a:stretch>
            </p:blipFill>
            <p:spPr>
              <a:xfrm>
                <a:off x="908636" y="2485401"/>
                <a:ext cx="2635537" cy="304800"/>
              </a:xfrm>
              <a:prstGeom prst="rect">
                <a:avLst/>
              </a:prstGeom>
            </p:spPr>
          </p:pic>
          <p:sp>
            <p:nvSpPr>
              <p:cNvPr id="57" name="TextBox 56"/>
              <p:cNvSpPr txBox="1"/>
              <p:nvPr/>
            </p:nvSpPr>
            <p:spPr>
              <a:xfrm>
                <a:off x="1149154" y="2561601"/>
                <a:ext cx="216143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grpSp>
        <p:nvGrpSpPr>
          <p:cNvPr id="11" name="Group 10"/>
          <p:cNvGrpSpPr/>
          <p:nvPr/>
        </p:nvGrpSpPr>
        <p:grpSpPr>
          <a:xfrm>
            <a:off x="359239" y="2895254"/>
            <a:ext cx="2721378" cy="1885752"/>
            <a:chOff x="359239" y="2895254"/>
            <a:chExt cx="2721378" cy="1885752"/>
          </a:xfrm>
        </p:grpSpPr>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6217" y="2895254"/>
              <a:ext cx="2714400" cy="1810484"/>
            </a:xfrm>
            <a:prstGeom prst="rect">
              <a:avLst/>
            </a:prstGeom>
          </p:spPr>
        </p:pic>
        <p:grpSp>
          <p:nvGrpSpPr>
            <p:cNvPr id="58" name="Group 57"/>
            <p:cNvGrpSpPr/>
            <p:nvPr/>
          </p:nvGrpSpPr>
          <p:grpSpPr>
            <a:xfrm>
              <a:off x="359239" y="4474444"/>
              <a:ext cx="2718000" cy="306562"/>
              <a:chOff x="828673" y="2504451"/>
              <a:chExt cx="2692833" cy="306562"/>
            </a:xfrm>
          </p:grpSpPr>
          <p:pic>
            <p:nvPicPr>
              <p:cNvPr id="59" name="Picture 58"/>
              <p:cNvPicPr>
                <a:picLocks noChangeAspect="1"/>
              </p:cNvPicPr>
              <p:nvPr/>
            </p:nvPicPr>
            <p:blipFill>
              <a:blip r:embed="rId4"/>
              <a:stretch>
                <a:fillRect/>
              </a:stretch>
            </p:blipFill>
            <p:spPr>
              <a:xfrm>
                <a:off x="828673" y="2504451"/>
                <a:ext cx="2692833" cy="306562"/>
              </a:xfrm>
              <a:prstGeom prst="rect">
                <a:avLst/>
              </a:prstGeom>
            </p:spPr>
          </p:pic>
          <p:sp>
            <p:nvSpPr>
              <p:cNvPr id="60" name="TextBox 59"/>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C</a:t>
                </a:r>
                <a:endParaRPr lang="en-US" sz="1600" i="0" dirty="0">
                  <a:solidFill>
                    <a:srgbClr val="003359"/>
                  </a:solidFill>
                  <a:latin typeface="Arial" pitchFamily="34" charset="0"/>
                  <a:cs typeface="Arial" pitchFamily="34" charset="0"/>
                </a:endParaRPr>
              </a:p>
            </p:txBody>
          </p:sp>
        </p:grpSp>
      </p:grpSp>
      <p:grpSp>
        <p:nvGrpSpPr>
          <p:cNvPr id="8" name="Group 7"/>
          <p:cNvGrpSpPr/>
          <p:nvPr/>
        </p:nvGrpSpPr>
        <p:grpSpPr>
          <a:xfrm>
            <a:off x="6057106" y="2887663"/>
            <a:ext cx="2731294" cy="1893343"/>
            <a:chOff x="6057106" y="2887663"/>
            <a:chExt cx="2731294" cy="1893343"/>
          </a:xfrm>
        </p:grpSpPr>
        <p:pic>
          <p:nvPicPr>
            <p:cNvPr id="3" name="Picture 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62639" y="2887663"/>
              <a:ext cx="2714400" cy="1810957"/>
            </a:xfrm>
            <a:prstGeom prst="rect">
              <a:avLst/>
            </a:prstGeom>
          </p:spPr>
        </p:pic>
        <p:grpSp>
          <p:nvGrpSpPr>
            <p:cNvPr id="61" name="Group 60"/>
            <p:cNvGrpSpPr/>
            <p:nvPr/>
          </p:nvGrpSpPr>
          <p:grpSpPr>
            <a:xfrm>
              <a:off x="6057106" y="4476206"/>
              <a:ext cx="2731294" cy="304800"/>
              <a:chOff x="910936" y="2475876"/>
              <a:chExt cx="2635538" cy="304800"/>
            </a:xfrm>
          </p:grpSpPr>
          <p:pic>
            <p:nvPicPr>
              <p:cNvPr id="62" name="Picture 61"/>
              <p:cNvPicPr>
                <a:picLocks noChangeAspect="1"/>
              </p:cNvPicPr>
              <p:nvPr/>
            </p:nvPicPr>
            <p:blipFill>
              <a:blip r:embed="rId4"/>
              <a:stretch>
                <a:fillRect/>
              </a:stretch>
            </p:blipFill>
            <p:spPr>
              <a:xfrm>
                <a:off x="910936" y="2475876"/>
                <a:ext cx="2635538" cy="304800"/>
              </a:xfrm>
              <a:prstGeom prst="rect">
                <a:avLst/>
              </a:prstGeom>
            </p:spPr>
          </p:pic>
          <p:sp>
            <p:nvSpPr>
              <p:cNvPr id="63" name="TextBox 62"/>
              <p:cNvSpPr txBox="1"/>
              <p:nvPr/>
            </p:nvSpPr>
            <p:spPr>
              <a:xfrm>
                <a:off x="1062303" y="2561601"/>
                <a:ext cx="2271692"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D</a:t>
                </a:r>
                <a:endParaRPr lang="en-US" sz="1600" i="0" dirty="0">
                  <a:solidFill>
                    <a:srgbClr val="003359"/>
                  </a:solidFill>
                  <a:latin typeface="Arial" pitchFamily="34" charset="0"/>
                  <a:cs typeface="Arial" pitchFamily="34" charset="0"/>
                </a:endParaRPr>
              </a:p>
            </p:txBody>
          </p:sp>
        </p:grpSp>
      </p:grpSp>
      <p:pic>
        <p:nvPicPr>
          <p:cNvPr id="65" name="Picture 6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74674" y="1875825"/>
            <a:ext cx="1571079" cy="1884855"/>
          </a:xfrm>
          <a:prstGeom prst="rect">
            <a:avLst/>
          </a:prstGeom>
        </p:spPr>
      </p:pic>
      <p:grpSp>
        <p:nvGrpSpPr>
          <p:cNvPr id="66" name="Group 65"/>
          <p:cNvGrpSpPr/>
          <p:nvPr/>
        </p:nvGrpSpPr>
        <p:grpSpPr>
          <a:xfrm>
            <a:off x="3585919" y="931954"/>
            <a:ext cx="1972800" cy="868735"/>
            <a:chOff x="3351749" y="1841130"/>
            <a:chExt cx="1972800" cy="868735"/>
          </a:xfrm>
        </p:grpSpPr>
        <p:sp>
          <p:nvSpPr>
            <p:cNvPr id="67" name="TextBox 66"/>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What’s this?</a:t>
              </a:r>
            </a:p>
          </p:txBody>
        </p:sp>
        <p:sp>
          <p:nvSpPr>
            <p:cNvPr id="69" name="Right Triangle 68"/>
            <p:cNvSpPr/>
            <p:nvPr/>
          </p:nvSpPr>
          <p:spPr>
            <a:xfrm flipH="1" flipV="1">
              <a:off x="3676649"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71" name="Group 70"/>
          <p:cNvGrpSpPr/>
          <p:nvPr/>
        </p:nvGrpSpPr>
        <p:grpSpPr>
          <a:xfrm>
            <a:off x="3585919" y="3834878"/>
            <a:ext cx="1972800" cy="863742"/>
            <a:chOff x="908196" y="2076608"/>
            <a:chExt cx="1972800" cy="863742"/>
          </a:xfrm>
        </p:grpSpPr>
        <p:sp>
          <p:nvSpPr>
            <p:cNvPr id="72" name="TextBox 71"/>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73" name="Right Triangle 72"/>
            <p:cNvSpPr/>
            <p:nvPr/>
          </p:nvSpPr>
          <p:spPr>
            <a:xfrm rot="10800000" flipH="1" flipV="1">
              <a:off x="1813865"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380607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2.0: Target Language</a:t>
            </a:r>
            <a:endParaRPr lang="en-US" dirty="0">
              <a:latin typeface="Arial" pitchFamily="34" charset="0"/>
              <a:cs typeface="Arial" pitchFamily="34" charset="0"/>
            </a:endParaRP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11" name="Group 10"/>
          <p:cNvGrpSpPr/>
          <p:nvPr/>
        </p:nvGrpSpPr>
        <p:grpSpPr>
          <a:xfrm>
            <a:off x="359239" y="850900"/>
            <a:ext cx="2718000" cy="1901899"/>
            <a:chOff x="359239" y="850900"/>
            <a:chExt cx="2718000" cy="1901899"/>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9239" y="850900"/>
              <a:ext cx="2714400" cy="1749499"/>
            </a:xfrm>
            <a:prstGeom prst="rect">
              <a:avLst/>
            </a:prstGeom>
          </p:spPr>
        </p:pic>
        <p:grpSp>
          <p:nvGrpSpPr>
            <p:cNvPr id="34" name="Group 33"/>
            <p:cNvGrpSpPr/>
            <p:nvPr/>
          </p:nvGrpSpPr>
          <p:grpSpPr>
            <a:xfrm>
              <a:off x="359239" y="2447999"/>
              <a:ext cx="2718000" cy="304800"/>
              <a:chOff x="828674" y="2504451"/>
              <a:chExt cx="2677353" cy="304800"/>
            </a:xfrm>
          </p:grpSpPr>
          <p:pic>
            <p:nvPicPr>
              <p:cNvPr id="39" name="Picture 38"/>
              <p:cNvPicPr>
                <a:picLocks noChangeAspect="1"/>
              </p:cNvPicPr>
              <p:nvPr/>
            </p:nvPicPr>
            <p:blipFill>
              <a:blip r:embed="rId4"/>
              <a:stretch>
                <a:fillRect/>
              </a:stretch>
            </p:blipFill>
            <p:spPr>
              <a:xfrm>
                <a:off x="828674" y="2504451"/>
                <a:ext cx="2677353" cy="304800"/>
              </a:xfrm>
              <a:prstGeom prst="rect">
                <a:avLst/>
              </a:prstGeom>
            </p:spPr>
          </p:pic>
          <p:sp>
            <p:nvSpPr>
              <p:cNvPr id="40" name="TextBox 39"/>
              <p:cNvSpPr txBox="1"/>
              <p:nvPr/>
            </p:nvSpPr>
            <p:spPr>
              <a:xfrm>
                <a:off x="840581" y="2580651"/>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A</a:t>
                </a:r>
                <a:endParaRPr lang="en-US" sz="1600" i="0" dirty="0">
                  <a:solidFill>
                    <a:srgbClr val="003359"/>
                  </a:solidFill>
                  <a:latin typeface="Arial" pitchFamily="34" charset="0"/>
                  <a:cs typeface="Arial" pitchFamily="34" charset="0"/>
                </a:endParaRPr>
              </a:p>
            </p:txBody>
          </p:sp>
        </p:grpSp>
      </p:grpSp>
      <p:grpSp>
        <p:nvGrpSpPr>
          <p:cNvPr id="8" name="Group 7"/>
          <p:cNvGrpSpPr/>
          <p:nvPr/>
        </p:nvGrpSpPr>
        <p:grpSpPr>
          <a:xfrm>
            <a:off x="6059487" y="850900"/>
            <a:ext cx="2728913" cy="1901899"/>
            <a:chOff x="6059487" y="850900"/>
            <a:chExt cx="2728913" cy="1901899"/>
          </a:xfrm>
        </p:grpSpPr>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65816" y="850900"/>
              <a:ext cx="2714400" cy="1641491"/>
            </a:xfrm>
            <a:prstGeom prst="rect">
              <a:avLst/>
            </a:prstGeom>
            <a:noFill/>
            <a:ln>
              <a:noFill/>
            </a:ln>
          </p:spPr>
        </p:pic>
        <p:grpSp>
          <p:nvGrpSpPr>
            <p:cNvPr id="41" name="Group 40"/>
            <p:cNvGrpSpPr/>
            <p:nvPr/>
          </p:nvGrpSpPr>
          <p:grpSpPr>
            <a:xfrm>
              <a:off x="6059487" y="2447999"/>
              <a:ext cx="2728913" cy="304800"/>
              <a:chOff x="910936" y="2485401"/>
              <a:chExt cx="2635537" cy="304800"/>
            </a:xfrm>
          </p:grpSpPr>
          <p:pic>
            <p:nvPicPr>
              <p:cNvPr id="46" name="Picture 45"/>
              <p:cNvPicPr>
                <a:picLocks noChangeAspect="1"/>
              </p:cNvPicPr>
              <p:nvPr/>
            </p:nvPicPr>
            <p:blipFill>
              <a:blip r:embed="rId4"/>
              <a:stretch>
                <a:fillRect/>
              </a:stretch>
            </p:blipFill>
            <p:spPr>
              <a:xfrm>
                <a:off x="910936" y="2485401"/>
                <a:ext cx="2635537" cy="304800"/>
              </a:xfrm>
              <a:prstGeom prst="rect">
                <a:avLst/>
              </a:prstGeom>
            </p:spPr>
          </p:pic>
          <p:sp>
            <p:nvSpPr>
              <p:cNvPr id="47" name="TextBox 46"/>
              <p:cNvSpPr txBox="1"/>
              <p:nvPr/>
            </p:nvSpPr>
            <p:spPr>
              <a:xfrm>
                <a:off x="1149154" y="2561601"/>
                <a:ext cx="216143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grpSp>
        <p:nvGrpSpPr>
          <p:cNvPr id="10" name="Group 9"/>
          <p:cNvGrpSpPr/>
          <p:nvPr/>
        </p:nvGrpSpPr>
        <p:grpSpPr>
          <a:xfrm>
            <a:off x="359239" y="2887662"/>
            <a:ext cx="2718000" cy="1893344"/>
            <a:chOff x="359239" y="2887662"/>
            <a:chExt cx="2718000" cy="1893344"/>
          </a:xfrm>
        </p:grpSpPr>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9239" y="2887662"/>
              <a:ext cx="2714400" cy="1773373"/>
            </a:xfrm>
            <a:prstGeom prst="rect">
              <a:avLst/>
            </a:prstGeom>
          </p:spPr>
        </p:pic>
        <p:grpSp>
          <p:nvGrpSpPr>
            <p:cNvPr id="29" name="Group 28"/>
            <p:cNvGrpSpPr/>
            <p:nvPr/>
          </p:nvGrpSpPr>
          <p:grpSpPr>
            <a:xfrm>
              <a:off x="359239" y="4474444"/>
              <a:ext cx="2718000" cy="306562"/>
              <a:chOff x="828673" y="2504451"/>
              <a:chExt cx="2692833" cy="306562"/>
            </a:xfrm>
          </p:grpSpPr>
          <p:pic>
            <p:nvPicPr>
              <p:cNvPr id="30" name="Picture 29"/>
              <p:cNvPicPr>
                <a:picLocks noChangeAspect="1"/>
              </p:cNvPicPr>
              <p:nvPr/>
            </p:nvPicPr>
            <p:blipFill>
              <a:blip r:embed="rId4"/>
              <a:stretch>
                <a:fillRect/>
              </a:stretch>
            </p:blipFill>
            <p:spPr>
              <a:xfrm>
                <a:off x="828673" y="2504451"/>
                <a:ext cx="2692833" cy="306562"/>
              </a:xfrm>
              <a:prstGeom prst="rect">
                <a:avLst/>
              </a:prstGeom>
            </p:spPr>
          </p:pic>
          <p:sp>
            <p:nvSpPr>
              <p:cNvPr id="31" name="TextBox 30"/>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C</a:t>
                </a:r>
                <a:endParaRPr lang="en-US" sz="1600" i="0" dirty="0">
                  <a:solidFill>
                    <a:srgbClr val="003359"/>
                  </a:solidFill>
                  <a:latin typeface="Arial" pitchFamily="34" charset="0"/>
                  <a:cs typeface="Arial" pitchFamily="34" charset="0"/>
                </a:endParaRPr>
              </a:p>
            </p:txBody>
          </p:sp>
        </p:grpSp>
      </p:grpSp>
      <p:grpSp>
        <p:nvGrpSpPr>
          <p:cNvPr id="12" name="Group 11"/>
          <p:cNvGrpSpPr/>
          <p:nvPr/>
        </p:nvGrpSpPr>
        <p:grpSpPr>
          <a:xfrm>
            <a:off x="6065816" y="2887662"/>
            <a:ext cx="2714400" cy="1893344"/>
            <a:chOff x="6065816" y="2887662"/>
            <a:chExt cx="2714400" cy="1893344"/>
          </a:xfrm>
        </p:grpSpPr>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65816" y="2887662"/>
              <a:ext cx="2714400" cy="1805182"/>
            </a:xfrm>
            <a:prstGeom prst="rect">
              <a:avLst/>
            </a:prstGeom>
          </p:spPr>
        </p:pic>
        <p:grpSp>
          <p:nvGrpSpPr>
            <p:cNvPr id="32" name="Group 31"/>
            <p:cNvGrpSpPr/>
            <p:nvPr/>
          </p:nvGrpSpPr>
          <p:grpSpPr>
            <a:xfrm>
              <a:off x="6065816" y="4476206"/>
              <a:ext cx="2714400" cy="304800"/>
              <a:chOff x="908636" y="2475876"/>
              <a:chExt cx="2635538" cy="304800"/>
            </a:xfrm>
          </p:grpSpPr>
          <p:pic>
            <p:nvPicPr>
              <p:cNvPr id="33" name="Picture 32"/>
              <p:cNvPicPr>
                <a:picLocks noChangeAspect="1"/>
              </p:cNvPicPr>
              <p:nvPr/>
            </p:nvPicPr>
            <p:blipFill>
              <a:blip r:embed="rId4"/>
              <a:stretch>
                <a:fillRect/>
              </a:stretch>
            </p:blipFill>
            <p:spPr>
              <a:xfrm>
                <a:off x="908636" y="2475876"/>
                <a:ext cx="2635538" cy="304800"/>
              </a:xfrm>
              <a:prstGeom prst="rect">
                <a:avLst/>
              </a:prstGeom>
            </p:spPr>
          </p:pic>
          <p:sp>
            <p:nvSpPr>
              <p:cNvPr id="35" name="TextBox 34"/>
              <p:cNvSpPr txBox="1"/>
              <p:nvPr/>
            </p:nvSpPr>
            <p:spPr>
              <a:xfrm>
                <a:off x="1062303" y="2561601"/>
                <a:ext cx="2271692"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D</a:t>
                </a:r>
                <a:endParaRPr lang="en-US" sz="1600" i="0" dirty="0">
                  <a:solidFill>
                    <a:srgbClr val="003359"/>
                  </a:solidFill>
                  <a:latin typeface="Arial" pitchFamily="34" charset="0"/>
                  <a:cs typeface="Arial" pitchFamily="34" charset="0"/>
                </a:endParaRPr>
              </a:p>
            </p:txBody>
          </p:sp>
        </p:grpSp>
      </p:gr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36" name="Picture 3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74674" y="1875825"/>
            <a:ext cx="1571079" cy="1884855"/>
          </a:xfrm>
          <a:prstGeom prst="rect">
            <a:avLst/>
          </a:prstGeom>
        </p:spPr>
      </p:pic>
      <p:grpSp>
        <p:nvGrpSpPr>
          <p:cNvPr id="37" name="Group 36"/>
          <p:cNvGrpSpPr/>
          <p:nvPr/>
        </p:nvGrpSpPr>
        <p:grpSpPr>
          <a:xfrm>
            <a:off x="3585919" y="931954"/>
            <a:ext cx="1972800" cy="868735"/>
            <a:chOff x="3351749" y="1841130"/>
            <a:chExt cx="1972800" cy="868735"/>
          </a:xfrm>
        </p:grpSpPr>
        <p:sp>
          <p:nvSpPr>
            <p:cNvPr id="38" name="TextBox 37"/>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What’s this?</a:t>
              </a:r>
            </a:p>
          </p:txBody>
        </p:sp>
        <p:sp>
          <p:nvSpPr>
            <p:cNvPr id="48" name="Right Triangle 47"/>
            <p:cNvSpPr/>
            <p:nvPr/>
          </p:nvSpPr>
          <p:spPr>
            <a:xfrm flipH="1" flipV="1">
              <a:off x="3676649"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3" name="Group 42"/>
          <p:cNvGrpSpPr/>
          <p:nvPr/>
        </p:nvGrpSpPr>
        <p:grpSpPr>
          <a:xfrm>
            <a:off x="3585919" y="3834878"/>
            <a:ext cx="1972800" cy="863742"/>
            <a:chOff x="908196" y="2076608"/>
            <a:chExt cx="1972800" cy="863742"/>
          </a:xfrm>
        </p:grpSpPr>
        <p:sp>
          <p:nvSpPr>
            <p:cNvPr id="44" name="TextBox 43"/>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5" name="Right Triangle 44"/>
            <p:cNvSpPr/>
            <p:nvPr/>
          </p:nvSpPr>
          <p:spPr>
            <a:xfrm rot="10800000" flipH="1" flipV="1">
              <a:off x="1813865"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45747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585919" y="931954"/>
            <a:ext cx="1972800" cy="868735"/>
            <a:chOff x="3351749" y="1841130"/>
            <a:chExt cx="1972800" cy="868735"/>
          </a:xfrm>
        </p:grpSpPr>
        <p:sp>
          <p:nvSpPr>
            <p:cNvPr id="33" name="TextBox 32"/>
            <p:cNvSpPr txBox="1"/>
            <p:nvPr/>
          </p:nvSpPr>
          <p:spPr>
            <a:xfrm>
              <a:off x="3351749" y="184113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6" name="Right Triangle 35"/>
            <p:cNvSpPr/>
            <p:nvPr/>
          </p:nvSpPr>
          <p:spPr>
            <a:xfrm flipH="1" flipV="1">
              <a:off x="3676649" y="256381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2.0: Target Language</a:t>
            </a:r>
            <a:endParaRPr lang="en-US" dirty="0">
              <a:latin typeface="Arial" pitchFamily="34" charset="0"/>
              <a:cs typeface="Arial" pitchFamily="34" charset="0"/>
            </a:endParaRP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69" name="Group 68"/>
          <p:cNvGrpSpPr/>
          <p:nvPr/>
        </p:nvGrpSpPr>
        <p:grpSpPr>
          <a:xfrm>
            <a:off x="0" y="446088"/>
            <a:ext cx="9144000" cy="72000"/>
            <a:chOff x="0" y="446088"/>
            <a:chExt cx="9144000" cy="72000"/>
          </a:xfrm>
        </p:grpSpPr>
        <p:sp>
          <p:nvSpPr>
            <p:cNvPr id="71" name="Rectangle 70"/>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2" name="Rectangle 71"/>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34" name="Pictur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74674" y="1875825"/>
            <a:ext cx="1571079" cy="1884855"/>
          </a:xfrm>
          <a:prstGeom prst="rect">
            <a:avLst/>
          </a:prstGeom>
        </p:spPr>
      </p:pic>
      <p:grpSp>
        <p:nvGrpSpPr>
          <p:cNvPr id="37" name="Group 36"/>
          <p:cNvGrpSpPr/>
          <p:nvPr/>
        </p:nvGrpSpPr>
        <p:grpSpPr>
          <a:xfrm>
            <a:off x="6059488" y="850900"/>
            <a:ext cx="2718000" cy="1901899"/>
            <a:chOff x="359239" y="850900"/>
            <a:chExt cx="2718000" cy="1901899"/>
          </a:xfrm>
        </p:grpSpPr>
        <p:pic>
          <p:nvPicPr>
            <p:cNvPr id="38" name="Picture 3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9239" y="850900"/>
              <a:ext cx="2714400" cy="1749499"/>
            </a:xfrm>
            <a:prstGeom prst="rect">
              <a:avLst/>
            </a:prstGeom>
          </p:spPr>
        </p:pic>
        <p:grpSp>
          <p:nvGrpSpPr>
            <p:cNvPr id="41" name="Group 40"/>
            <p:cNvGrpSpPr/>
            <p:nvPr/>
          </p:nvGrpSpPr>
          <p:grpSpPr>
            <a:xfrm>
              <a:off x="359239" y="2447999"/>
              <a:ext cx="2718000" cy="304800"/>
              <a:chOff x="828674" y="2504451"/>
              <a:chExt cx="2677353" cy="304800"/>
            </a:xfrm>
          </p:grpSpPr>
          <p:pic>
            <p:nvPicPr>
              <p:cNvPr id="43" name="Picture 42"/>
              <p:cNvPicPr>
                <a:picLocks noChangeAspect="1"/>
              </p:cNvPicPr>
              <p:nvPr/>
            </p:nvPicPr>
            <p:blipFill>
              <a:blip r:embed="rId5"/>
              <a:stretch>
                <a:fillRect/>
              </a:stretch>
            </p:blipFill>
            <p:spPr>
              <a:xfrm>
                <a:off x="828674" y="2504451"/>
                <a:ext cx="2677353" cy="304800"/>
              </a:xfrm>
              <a:prstGeom prst="rect">
                <a:avLst/>
              </a:prstGeom>
            </p:spPr>
          </p:pic>
          <p:sp>
            <p:nvSpPr>
              <p:cNvPr id="44" name="TextBox 43"/>
              <p:cNvSpPr txBox="1"/>
              <p:nvPr/>
            </p:nvSpPr>
            <p:spPr>
              <a:xfrm>
                <a:off x="840581" y="2580651"/>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B</a:t>
                </a:r>
                <a:endParaRPr lang="en-US" sz="1600" i="0" dirty="0">
                  <a:solidFill>
                    <a:srgbClr val="003359"/>
                  </a:solidFill>
                  <a:latin typeface="Arial" pitchFamily="34" charset="0"/>
                  <a:cs typeface="Arial" pitchFamily="34" charset="0"/>
                </a:endParaRPr>
              </a:p>
            </p:txBody>
          </p:sp>
        </p:grpSp>
      </p:grpSp>
      <p:grpSp>
        <p:nvGrpSpPr>
          <p:cNvPr id="45" name="Group 44"/>
          <p:cNvGrpSpPr/>
          <p:nvPr/>
        </p:nvGrpSpPr>
        <p:grpSpPr>
          <a:xfrm>
            <a:off x="350530" y="850900"/>
            <a:ext cx="2728913" cy="1901899"/>
            <a:chOff x="6059487" y="850900"/>
            <a:chExt cx="2728913" cy="1901899"/>
          </a:xfrm>
        </p:grpSpPr>
        <p:pic>
          <p:nvPicPr>
            <p:cNvPr id="54" name="Picture 5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65816" y="850900"/>
              <a:ext cx="2714400" cy="1641491"/>
            </a:xfrm>
            <a:prstGeom prst="rect">
              <a:avLst/>
            </a:prstGeom>
            <a:noFill/>
            <a:ln>
              <a:noFill/>
            </a:ln>
          </p:spPr>
        </p:pic>
        <p:grpSp>
          <p:nvGrpSpPr>
            <p:cNvPr id="56" name="Group 55"/>
            <p:cNvGrpSpPr/>
            <p:nvPr/>
          </p:nvGrpSpPr>
          <p:grpSpPr>
            <a:xfrm>
              <a:off x="6059487" y="2447999"/>
              <a:ext cx="2728913" cy="304800"/>
              <a:chOff x="910936" y="2485401"/>
              <a:chExt cx="2635537" cy="304800"/>
            </a:xfrm>
          </p:grpSpPr>
          <p:pic>
            <p:nvPicPr>
              <p:cNvPr id="66" name="Picture 65"/>
              <p:cNvPicPr>
                <a:picLocks noChangeAspect="1"/>
              </p:cNvPicPr>
              <p:nvPr/>
            </p:nvPicPr>
            <p:blipFill>
              <a:blip r:embed="rId5"/>
              <a:stretch>
                <a:fillRect/>
              </a:stretch>
            </p:blipFill>
            <p:spPr>
              <a:xfrm>
                <a:off x="910936" y="2485401"/>
                <a:ext cx="2635537" cy="304800"/>
              </a:xfrm>
              <a:prstGeom prst="rect">
                <a:avLst/>
              </a:prstGeom>
            </p:spPr>
          </p:pic>
          <p:sp>
            <p:nvSpPr>
              <p:cNvPr id="67" name="TextBox 66"/>
              <p:cNvSpPr txBox="1"/>
              <p:nvPr/>
            </p:nvSpPr>
            <p:spPr>
              <a:xfrm>
                <a:off x="1149154" y="2561601"/>
                <a:ext cx="216143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A</a:t>
                </a:r>
                <a:endParaRPr lang="en-US" sz="1600" i="0" dirty="0">
                  <a:solidFill>
                    <a:srgbClr val="003359"/>
                  </a:solidFill>
                  <a:latin typeface="Arial" pitchFamily="34" charset="0"/>
                  <a:cs typeface="Arial" pitchFamily="34" charset="0"/>
                </a:endParaRPr>
              </a:p>
            </p:txBody>
          </p:sp>
        </p:grpSp>
      </p:grpSp>
      <p:grpSp>
        <p:nvGrpSpPr>
          <p:cNvPr id="73" name="Group 72"/>
          <p:cNvGrpSpPr/>
          <p:nvPr/>
        </p:nvGrpSpPr>
        <p:grpSpPr>
          <a:xfrm>
            <a:off x="359239" y="2887662"/>
            <a:ext cx="2718000" cy="1893344"/>
            <a:chOff x="359239" y="2887662"/>
            <a:chExt cx="2718000" cy="1893344"/>
          </a:xfrm>
        </p:grpSpPr>
        <p:pic>
          <p:nvPicPr>
            <p:cNvPr id="74" name="Picture 7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9239" y="2887662"/>
              <a:ext cx="2714400" cy="1773373"/>
            </a:xfrm>
            <a:prstGeom prst="rect">
              <a:avLst/>
            </a:prstGeom>
          </p:spPr>
        </p:pic>
        <p:grpSp>
          <p:nvGrpSpPr>
            <p:cNvPr id="75" name="Group 74"/>
            <p:cNvGrpSpPr/>
            <p:nvPr/>
          </p:nvGrpSpPr>
          <p:grpSpPr>
            <a:xfrm>
              <a:off x="359239" y="4474444"/>
              <a:ext cx="2718000" cy="306562"/>
              <a:chOff x="828673" y="2504451"/>
              <a:chExt cx="2692833" cy="306562"/>
            </a:xfrm>
          </p:grpSpPr>
          <p:pic>
            <p:nvPicPr>
              <p:cNvPr id="76" name="Picture 75"/>
              <p:cNvPicPr>
                <a:picLocks noChangeAspect="1"/>
              </p:cNvPicPr>
              <p:nvPr/>
            </p:nvPicPr>
            <p:blipFill>
              <a:blip r:embed="rId5"/>
              <a:stretch>
                <a:fillRect/>
              </a:stretch>
            </p:blipFill>
            <p:spPr>
              <a:xfrm>
                <a:off x="828673" y="2504451"/>
                <a:ext cx="2692833" cy="306562"/>
              </a:xfrm>
              <a:prstGeom prst="rect">
                <a:avLst/>
              </a:prstGeom>
            </p:spPr>
          </p:pic>
          <p:sp>
            <p:nvSpPr>
              <p:cNvPr id="77" name="TextBox 76"/>
              <p:cNvSpPr txBox="1"/>
              <p:nvPr/>
            </p:nvSpPr>
            <p:spPr>
              <a:xfrm>
                <a:off x="941482" y="2580651"/>
                <a:ext cx="2435565"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C</a:t>
                </a:r>
                <a:endParaRPr lang="en-US" sz="1600" i="0" dirty="0">
                  <a:solidFill>
                    <a:srgbClr val="003359"/>
                  </a:solidFill>
                  <a:latin typeface="Arial" pitchFamily="34" charset="0"/>
                  <a:cs typeface="Arial" pitchFamily="34" charset="0"/>
                </a:endParaRPr>
              </a:p>
            </p:txBody>
          </p:sp>
        </p:grpSp>
      </p:grpSp>
      <p:grpSp>
        <p:nvGrpSpPr>
          <p:cNvPr id="78" name="Group 77"/>
          <p:cNvGrpSpPr/>
          <p:nvPr/>
        </p:nvGrpSpPr>
        <p:grpSpPr>
          <a:xfrm>
            <a:off x="6065816" y="2887662"/>
            <a:ext cx="2714400" cy="1893344"/>
            <a:chOff x="6065816" y="2887662"/>
            <a:chExt cx="2714400" cy="1893344"/>
          </a:xfrm>
        </p:grpSpPr>
        <p:pic>
          <p:nvPicPr>
            <p:cNvPr id="79" name="Picture 7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65816" y="2887662"/>
              <a:ext cx="2714400" cy="1805182"/>
            </a:xfrm>
            <a:prstGeom prst="rect">
              <a:avLst/>
            </a:prstGeom>
          </p:spPr>
        </p:pic>
        <p:grpSp>
          <p:nvGrpSpPr>
            <p:cNvPr id="80" name="Group 79"/>
            <p:cNvGrpSpPr/>
            <p:nvPr/>
          </p:nvGrpSpPr>
          <p:grpSpPr>
            <a:xfrm>
              <a:off x="6065816" y="4476206"/>
              <a:ext cx="2714400" cy="304800"/>
              <a:chOff x="908636" y="2475876"/>
              <a:chExt cx="2635538" cy="304800"/>
            </a:xfrm>
          </p:grpSpPr>
          <p:pic>
            <p:nvPicPr>
              <p:cNvPr id="81" name="Picture 80"/>
              <p:cNvPicPr>
                <a:picLocks noChangeAspect="1"/>
              </p:cNvPicPr>
              <p:nvPr/>
            </p:nvPicPr>
            <p:blipFill>
              <a:blip r:embed="rId5"/>
              <a:stretch>
                <a:fillRect/>
              </a:stretch>
            </p:blipFill>
            <p:spPr>
              <a:xfrm>
                <a:off x="908636" y="2475876"/>
                <a:ext cx="2635538" cy="304800"/>
              </a:xfrm>
              <a:prstGeom prst="rect">
                <a:avLst/>
              </a:prstGeom>
            </p:spPr>
          </p:pic>
          <p:sp>
            <p:nvSpPr>
              <p:cNvPr id="82" name="TextBox 81"/>
              <p:cNvSpPr txBox="1"/>
              <p:nvPr/>
            </p:nvSpPr>
            <p:spPr>
              <a:xfrm>
                <a:off x="1062303" y="2561601"/>
                <a:ext cx="2271692"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D</a:t>
                </a:r>
                <a:endParaRPr lang="en-US" sz="1600" i="0" dirty="0">
                  <a:solidFill>
                    <a:srgbClr val="003359"/>
                  </a:solidFill>
                  <a:latin typeface="Arial" pitchFamily="34" charset="0"/>
                  <a:cs typeface="Arial" pitchFamily="34" charset="0"/>
                </a:endParaRPr>
              </a:p>
            </p:txBody>
          </p:sp>
        </p:grpSp>
      </p:grpSp>
      <p:grpSp>
        <p:nvGrpSpPr>
          <p:cNvPr id="35" name="Group 34"/>
          <p:cNvGrpSpPr/>
          <p:nvPr/>
        </p:nvGrpSpPr>
        <p:grpSpPr>
          <a:xfrm>
            <a:off x="3585919" y="3834878"/>
            <a:ext cx="1972800" cy="863742"/>
            <a:chOff x="908196" y="2076608"/>
            <a:chExt cx="1972800" cy="863742"/>
          </a:xfrm>
        </p:grpSpPr>
        <p:sp>
          <p:nvSpPr>
            <p:cNvPr id="39" name="TextBox 38"/>
            <p:cNvSpPr txBox="1"/>
            <p:nvPr/>
          </p:nvSpPr>
          <p:spPr>
            <a:xfrm>
              <a:off x="908196" y="229235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0" name="Right Triangle 39"/>
            <p:cNvSpPr/>
            <p:nvPr/>
          </p:nvSpPr>
          <p:spPr>
            <a:xfrm rot="10800000" flipH="1" flipV="1">
              <a:off x="1813865" y="2076608"/>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359923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themeElements>
    <a:clrScheme name="WSE Online Encounters">
      <a:dk1>
        <a:srgbClr val="003359"/>
      </a:dk1>
      <a:lt1>
        <a:sysClr val="window" lastClr="FFFFFF"/>
      </a:lt1>
      <a:dk2>
        <a:srgbClr val="003359"/>
      </a:dk2>
      <a:lt2>
        <a:srgbClr val="FFFFFF"/>
      </a:lt2>
      <a:accent1>
        <a:srgbClr val="C6EDF6"/>
      </a:accent1>
      <a:accent2>
        <a:srgbClr val="F9B1BA"/>
      </a:accent2>
      <a:accent3>
        <a:srgbClr val="64CFE9"/>
      </a:accent3>
      <a:accent4>
        <a:srgbClr val="0082A9"/>
      </a:accent4>
      <a:accent5>
        <a:srgbClr val="FF8E7E"/>
      </a:accent5>
      <a:accent6>
        <a:srgbClr val="FFC3A4"/>
      </a:accent6>
      <a:hlink>
        <a:srgbClr val="95DCFF"/>
      </a:hlink>
      <a:folHlink>
        <a:srgbClr val="E0F4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OnlIneEncounter_Levels8–11_Template</Template>
  <TotalTime>18036</TotalTime>
  <Words>6622</Words>
  <Application>Microsoft Macintosh PowerPoint</Application>
  <PresentationFormat>On-screen Show (16:9)</PresentationFormat>
  <Paragraphs>1142</Paragraphs>
  <Slides>48</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ＭＳ Ｐゴシック</vt:lpstr>
      <vt:lpstr>Verdana</vt:lpstr>
      <vt:lpstr>Wingdings</vt:lpstr>
      <vt:lpstr>Arial</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Wales-McGrath</dc:creator>
  <cp:lastModifiedBy>Fischbach, Warren</cp:lastModifiedBy>
  <cp:revision>3003</cp:revision>
  <dcterms:created xsi:type="dcterms:W3CDTF">2015-08-31T15:30:45Z</dcterms:created>
  <dcterms:modified xsi:type="dcterms:W3CDTF">2017-04-18T17:46:53Z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Application">
    <vt:lpwstr>Microsoft PowerPoint</vt:lpwstr>
  </property>
</Properties>
</file>